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45"/>
  </p:notesMasterIdLst>
  <p:sldIdLst>
    <p:sldId id="256" r:id="rId5"/>
    <p:sldId id="270" r:id="rId6"/>
    <p:sldId id="271" r:id="rId7"/>
    <p:sldId id="272" r:id="rId8"/>
    <p:sldId id="273" r:id="rId9"/>
    <p:sldId id="274" r:id="rId10"/>
    <p:sldId id="275" r:id="rId11"/>
    <p:sldId id="276" r:id="rId12"/>
    <p:sldId id="318" r:id="rId13"/>
    <p:sldId id="277" r:id="rId14"/>
    <p:sldId id="278" r:id="rId15"/>
    <p:sldId id="279" r:id="rId16"/>
    <p:sldId id="280" r:id="rId17"/>
    <p:sldId id="281" r:id="rId18"/>
    <p:sldId id="282" r:id="rId19"/>
    <p:sldId id="283" r:id="rId20"/>
    <p:sldId id="284" r:id="rId21"/>
    <p:sldId id="301" r:id="rId22"/>
    <p:sldId id="285" r:id="rId23"/>
    <p:sldId id="286" r:id="rId24"/>
    <p:sldId id="319" r:id="rId25"/>
    <p:sldId id="288" r:id="rId26"/>
    <p:sldId id="289" r:id="rId27"/>
    <p:sldId id="290" r:id="rId28"/>
    <p:sldId id="291" r:id="rId29"/>
    <p:sldId id="345" r:id="rId30"/>
    <p:sldId id="292" r:id="rId31"/>
    <p:sldId id="293" r:id="rId32"/>
    <p:sldId id="346" r:id="rId33"/>
    <p:sldId id="294" r:id="rId34"/>
    <p:sldId id="295" r:id="rId35"/>
    <p:sldId id="296" r:id="rId36"/>
    <p:sldId id="348" r:id="rId37"/>
    <p:sldId id="297" r:id="rId38"/>
    <p:sldId id="298" r:id="rId39"/>
    <p:sldId id="344" r:id="rId40"/>
    <p:sldId id="299" r:id="rId41"/>
    <p:sldId id="347" r:id="rId42"/>
    <p:sldId id="359" r:id="rId43"/>
    <p:sldId id="269"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70"/>
            <p14:sldId id="271"/>
            <p14:sldId id="272"/>
            <p14:sldId id="273"/>
            <p14:sldId id="274"/>
            <p14:sldId id="275"/>
            <p14:sldId id="276"/>
            <p14:sldId id="318"/>
            <p14:sldId id="277"/>
            <p14:sldId id="278"/>
            <p14:sldId id="279"/>
            <p14:sldId id="280"/>
            <p14:sldId id="281"/>
            <p14:sldId id="282"/>
            <p14:sldId id="283"/>
            <p14:sldId id="284"/>
            <p14:sldId id="301"/>
            <p14:sldId id="285"/>
            <p14:sldId id="286"/>
            <p14:sldId id="319"/>
            <p14:sldId id="288"/>
            <p14:sldId id="289"/>
            <p14:sldId id="290"/>
            <p14:sldId id="291"/>
            <p14:sldId id="345"/>
            <p14:sldId id="292"/>
            <p14:sldId id="293"/>
            <p14:sldId id="346"/>
            <p14:sldId id="294"/>
            <p14:sldId id="295"/>
            <p14:sldId id="296"/>
            <p14:sldId id="348"/>
            <p14:sldId id="297"/>
            <p14:sldId id="298"/>
            <p14:sldId id="344"/>
            <p14:sldId id="299"/>
            <p14:sldId id="347"/>
            <p14:sldId id="359"/>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2" autoAdjust="0"/>
    <p:restoredTop sz="90925" autoAdjust="0"/>
  </p:normalViewPr>
  <p:slideViewPr>
    <p:cSldViewPr>
      <p:cViewPr>
        <p:scale>
          <a:sx n="93" d="100"/>
          <a:sy n="93" d="100"/>
        </p:scale>
        <p:origin x="120" y="1212"/>
      </p:cViewPr>
      <p:guideLst>
        <p:guide orient="horz" pos="2160"/>
        <p:guide pos="2903"/>
      </p:guideLst>
    </p:cSldViewPr>
  </p:slideViewPr>
  <p:outlineViewPr>
    <p:cViewPr>
      <p:scale>
        <a:sx n="33" d="100"/>
        <a:sy n="33" d="100"/>
      </p:scale>
      <p:origin x="0" y="2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notesMaster" Target="notesMasters/notes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5.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0.wmf"/><Relationship Id="rId1"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1.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13.wmf"/><Relationship Id="rId1"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3.xml"/><Relationship Id="rId2" Type="http://schemas.openxmlformats.org/officeDocument/2006/relationships/image" Target="../media/image14.wmf"/><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15.emf"/><Relationship Id="rId1"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16.e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8.e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13.xml"/><Relationship Id="rId4" Type="http://schemas.openxmlformats.org/officeDocument/2006/relationships/image" Target="../media/image9.wmf"/><Relationship Id="rId3" Type="http://schemas.openxmlformats.org/officeDocument/2006/relationships/oleObject" Target="../embeddings/oleObject15.bin"/><Relationship Id="rId2" Type="http://schemas.openxmlformats.org/officeDocument/2006/relationships/image" Target="../media/image8.emf"/><Relationship Id="rId1"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18.wmf"/><Relationship Id="rId1"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3.xml"/><Relationship Id="rId2" Type="http://schemas.openxmlformats.org/officeDocument/2006/relationships/image" Target="../media/image19.wmf"/><Relationship Id="rId1"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3.xml"/><Relationship Id="rId2" Type="http://schemas.openxmlformats.org/officeDocument/2006/relationships/image" Target="../media/image25.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jpeg"/><Relationship Id="rId1"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7.jpeg"/><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13.xml"/><Relationship Id="rId3" Type="http://schemas.openxmlformats.org/officeDocument/2006/relationships/image" Target="../media/image39.wmf"/><Relationship Id="rId2" Type="http://schemas.openxmlformats.org/officeDocument/2006/relationships/oleObject" Target="../embeddings/oleObject20.bin"/><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microsoft.com/office/2007/relationships/hdphoto" Target="../media/image42.wdp"/><Relationship Id="rId2" Type="http://schemas.openxmlformats.org/officeDocument/2006/relationships/image" Target="../media/image41.pn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3110" y="690245"/>
            <a:ext cx="8134985" cy="1833880"/>
          </a:xfrm>
        </p:spPr>
        <p:txBody>
          <a:bodyPr/>
          <a:lstStyle/>
          <a:p>
            <a:r>
              <a:rPr lang="zh-CN" altLang="en-US" sz="4000" b="1" dirty="0" smtClean="0">
                <a:solidFill>
                  <a:schemeClr val="tx1"/>
                </a:solidFill>
                <a:ea typeface="宋体" panose="02010600030101010101" pitchFamily="2" charset="-122"/>
              </a:rPr>
              <a:t>数字逻辑设计实验</a:t>
            </a:r>
            <a:endParaRPr lang="zh-CN" altLang="en-US" sz="4000" dirty="0">
              <a:effectLst/>
              <a:latin typeface="黑体" panose="02010609060101010101" pitchFamily="49" charset="-122"/>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1239520" y="3276600"/>
            <a:ext cx="6664960" cy="2828290"/>
          </a:xfrm>
        </p:spPr>
        <p:txBody>
          <a:bodyPr>
            <a:normAutofit lnSpcReduction="10000"/>
          </a:bodyPr>
          <a:lstStyle/>
          <a:p>
            <a:pPr>
              <a:spcBef>
                <a:spcPct val="0"/>
              </a:spcBef>
            </a:pPr>
            <a:r>
              <a:rPr lang="zh-CN" altLang="en-US" sz="2800" dirty="0" smtClean="0">
                <a:solidFill>
                  <a:schemeClr val="tx1"/>
                </a:solidFill>
                <a:latin typeface="楷体_GB2312" pitchFamily="49" charset="-122"/>
                <a:ea typeface="楷体_GB2312" pitchFamily="49" charset="-122"/>
                <a:sym typeface="+mn-ea"/>
              </a:rPr>
              <a:t>洪奇军</a:t>
            </a:r>
            <a:endParaRPr lang="zh-CN" altLang="en-US" sz="2800" dirty="0" smtClean="0">
              <a:solidFill>
                <a:schemeClr val="tx1"/>
              </a:solidFill>
              <a:latin typeface="楷体_GB2312" pitchFamily="49" charset="-122"/>
              <a:ea typeface="楷体_GB2312" pitchFamily="49" charset="-122"/>
            </a:endParaRPr>
          </a:p>
          <a:p>
            <a:pPr>
              <a:spcBef>
                <a:spcPct val="0"/>
              </a:spcBef>
            </a:pPr>
            <a:r>
              <a:rPr lang="en-US" altLang="zh-CN" sz="2800" dirty="0" smtClean="0">
                <a:solidFill>
                  <a:schemeClr val="tx1"/>
                </a:solidFill>
                <a:latin typeface="楷体_GB2312" pitchFamily="49" charset="-122"/>
                <a:ea typeface="楷体_GB2312" pitchFamily="49" charset="-122"/>
                <a:sym typeface="+mn-ea"/>
              </a:rPr>
              <a:t>redflag@zju.edu.cn</a:t>
            </a:r>
            <a:endParaRPr lang="en-US" altLang="zh-CN" sz="2800" dirty="0">
              <a:solidFill>
                <a:schemeClr val="tx1"/>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电信：</a:t>
            </a:r>
            <a:r>
              <a:rPr lang="en-US" altLang="zh-CN" sz="2800" dirty="0">
                <a:solidFill>
                  <a:schemeClr val="tx1"/>
                </a:solidFill>
                <a:latin typeface="楷体_GB2312" pitchFamily="49" charset="-122"/>
                <a:ea typeface="楷体_GB2312" pitchFamily="49" charset="-122"/>
                <a:sym typeface="+mn-ea"/>
              </a:rPr>
              <a:t>15336522915</a:t>
            </a:r>
            <a:endParaRPr lang="zh-CN" altLang="en-US" sz="2800" dirty="0">
              <a:solidFill>
                <a:schemeClr val="tx1"/>
              </a:solidFill>
              <a:latin typeface="楷体_GB2312" pitchFamily="49" charset="-122"/>
              <a:ea typeface="楷体_GB2312" pitchFamily="49" charset="-122"/>
            </a:endParaRPr>
          </a:p>
          <a:p>
            <a:pPr>
              <a:spcBef>
                <a:spcPct val="0"/>
              </a:spcBef>
            </a:pPr>
            <a:r>
              <a:rPr lang="en-US" altLang="zh-CN" sz="2800" dirty="0">
                <a:solidFill>
                  <a:srgbClr val="FF0000"/>
                </a:solidFill>
                <a:latin typeface="楷体_GB2312" pitchFamily="49" charset="-122"/>
                <a:ea typeface="楷体_GB2312" pitchFamily="49" charset="-122"/>
                <a:sym typeface="+mn-ea"/>
              </a:rPr>
              <a:t>http://10.78.18.200:8080/Platform/</a:t>
            </a:r>
            <a:endParaRPr lang="en-US" altLang="zh-CN" sz="2800" dirty="0">
              <a:solidFill>
                <a:srgbClr val="FF0000"/>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注册时邮箱格式</a:t>
            </a:r>
            <a:r>
              <a:rPr lang="en-US" altLang="zh-CN" sz="2800" dirty="0">
                <a:solidFill>
                  <a:schemeClr val="tx1"/>
                </a:solidFill>
                <a:latin typeface="楷体_GB2312" pitchFamily="49" charset="-122"/>
                <a:ea typeface="楷体_GB2312" pitchFamily="49" charset="-122"/>
                <a:sym typeface="+mn-ea"/>
              </a:rPr>
              <a:t>:</a:t>
            </a:r>
            <a:r>
              <a:rPr lang="zh-CN" altLang="en-US" sz="2800" dirty="0">
                <a:solidFill>
                  <a:schemeClr val="tx1"/>
                </a:solidFill>
                <a:latin typeface="楷体_GB2312" pitchFamily="49" charset="-122"/>
                <a:ea typeface="楷体_GB2312" pitchFamily="49" charset="-122"/>
                <a:sym typeface="+mn-ea"/>
              </a:rPr>
              <a:t>学号</a:t>
            </a:r>
            <a:r>
              <a:rPr lang="en-US" altLang="zh-CN" sz="2800" dirty="0">
                <a:solidFill>
                  <a:schemeClr val="tx1"/>
                </a:solidFill>
                <a:latin typeface="楷体_GB2312" pitchFamily="49" charset="-122"/>
                <a:ea typeface="楷体_GB2312" pitchFamily="49" charset="-122"/>
                <a:sym typeface="+mn-ea"/>
              </a:rPr>
              <a:t>@st.zju.edu.cn</a:t>
            </a:r>
            <a:endParaRPr lang="en-US" altLang="zh-CN" sz="2800" dirty="0">
              <a:solidFill>
                <a:schemeClr val="tx1"/>
              </a:solidFill>
              <a:latin typeface="楷体_GB2312" pitchFamily="49" charset="-122"/>
              <a:ea typeface="楷体_GB2312" pitchFamily="49" charset="-122"/>
            </a:endParaRPr>
          </a:p>
          <a:p>
            <a:pPr marL="0" lvl="1">
              <a:spcBef>
                <a:spcPct val="0"/>
              </a:spcBef>
            </a:pPr>
            <a:r>
              <a:rPr lang="en-US" altLang="zh-CN" sz="2800" dirty="0">
                <a:solidFill>
                  <a:srgbClr val="FF0000"/>
                </a:solidFill>
                <a:sym typeface="+mn-ea"/>
              </a:rPr>
              <a:t>http://10.71.45.100/</a:t>
            </a:r>
            <a:r>
              <a:rPr lang="en-US" altLang="zh-CN" sz="2800" dirty="0">
                <a:solidFill>
                  <a:schemeClr val="tx1"/>
                </a:solidFill>
                <a:latin typeface="楷体_GB2312" pitchFamily="49" charset="-122"/>
                <a:ea typeface="楷体_GB2312" pitchFamily="49" charset="-122"/>
                <a:sym typeface="+mn-ea"/>
              </a:rPr>
              <a:t>,</a:t>
            </a:r>
            <a:r>
              <a:rPr lang="en-US" altLang="zh-CN" sz="2800" dirty="0">
                <a:solidFill>
                  <a:srgbClr val="FF0000"/>
                </a:solidFill>
                <a:latin typeface="楷体_GB2312" pitchFamily="49" charset="-122"/>
                <a:ea typeface="楷体_GB2312" pitchFamily="49" charset="-122"/>
                <a:sym typeface="+mn-ea"/>
              </a:rPr>
              <a:t>ftp://10.78.18.201</a:t>
            </a:r>
            <a:endParaRPr lang="en-US" altLang="zh-CN" sz="2800" dirty="0">
              <a:solidFill>
                <a:srgbClr val="FF0000"/>
              </a:solidFill>
              <a:latin typeface="楷体_GB2312" pitchFamily="49" charset="-122"/>
              <a:ea typeface="楷体_GB2312" pitchFamily="49" charset="-122"/>
            </a:endParaRPr>
          </a:p>
          <a:p>
            <a:pPr marL="0" lvl="1">
              <a:spcBef>
                <a:spcPct val="0"/>
              </a:spcBef>
            </a:pPr>
            <a:r>
              <a:rPr lang="en-US" altLang="zh-CN" sz="2800" dirty="0" smtClean="0">
                <a:solidFill>
                  <a:schemeClr val="tx1"/>
                </a:solidFill>
                <a:latin typeface="楷体_GB2312" pitchFamily="49" charset="-122"/>
                <a:ea typeface="楷体_GB2312" pitchFamily="49" charset="-122"/>
                <a:sym typeface="+mn-ea"/>
              </a:rPr>
              <a:t>2021</a:t>
            </a:r>
            <a:r>
              <a:rPr lang="zh-CN" altLang="en-US" sz="2800" dirty="0" smtClean="0">
                <a:solidFill>
                  <a:schemeClr val="tx1"/>
                </a:solidFill>
                <a:latin typeface="楷体_GB2312" pitchFamily="49" charset="-122"/>
                <a:ea typeface="楷体_GB2312" pitchFamily="49" charset="-122"/>
                <a:sym typeface="+mn-ea"/>
              </a:rPr>
              <a:t>年</a:t>
            </a:r>
            <a:r>
              <a:rPr lang="en-US" altLang="zh-CN" sz="2800" dirty="0" smtClean="0">
                <a:solidFill>
                  <a:schemeClr val="tx1"/>
                </a:solidFill>
                <a:latin typeface="楷体_GB2312" pitchFamily="49" charset="-122"/>
                <a:ea typeface="楷体_GB2312" pitchFamily="49" charset="-122"/>
                <a:sym typeface="+mn-ea"/>
              </a:rPr>
              <a:t>9</a:t>
            </a:r>
            <a:r>
              <a:rPr lang="zh-CN" altLang="en-US" sz="2800" dirty="0" smtClean="0">
                <a:solidFill>
                  <a:schemeClr val="tx1"/>
                </a:solidFill>
                <a:latin typeface="楷体_GB2312" pitchFamily="49" charset="-122"/>
                <a:ea typeface="楷体_GB2312" pitchFamily="49" charset="-122"/>
                <a:sym typeface="+mn-ea"/>
              </a:rPr>
              <a:t>月</a:t>
            </a:r>
            <a:r>
              <a:rPr lang="en-US" altLang="zh-CN" sz="2800" dirty="0" smtClean="0">
                <a:solidFill>
                  <a:schemeClr val="tx1"/>
                </a:solidFill>
                <a:latin typeface="楷体_GB2312" pitchFamily="49" charset="-122"/>
                <a:ea typeface="楷体_GB2312" pitchFamily="49" charset="-122"/>
                <a:sym typeface="+mn-ea"/>
              </a:rPr>
              <a:t>20</a:t>
            </a:r>
            <a:r>
              <a:rPr lang="zh-CN" altLang="en-US" sz="2800" dirty="0" smtClean="0">
                <a:solidFill>
                  <a:schemeClr val="tx1"/>
                </a:solidFill>
                <a:latin typeface="楷体_GB2312" pitchFamily="49" charset="-122"/>
                <a:ea typeface="楷体_GB2312" pitchFamily="49" charset="-122"/>
                <a:sym typeface="+mn-ea"/>
              </a:rPr>
              <a:t>日</a:t>
            </a:r>
            <a:endParaRPr lang="zh-CN" altLang="en-US" sz="2800" dirty="0" smtClean="0">
              <a:solidFill>
                <a:schemeClr val="tx1"/>
              </a:solidFill>
              <a:latin typeface="楷体_GB2312" pitchFamily="49" charset="-122"/>
              <a:ea typeface="楷体_GB2312" pitchFamily="49" charset="-122"/>
            </a:endParaRPr>
          </a:p>
          <a:p>
            <a:pPr>
              <a:spcBef>
                <a:spcPct val="0"/>
              </a:spcBef>
            </a:pPr>
            <a:endParaRPr lang="en-US" altLang="zh-CN" sz="2800" dirty="0">
              <a:solidFill>
                <a:schemeClr val="tx1"/>
              </a:solidFill>
              <a:latin typeface="楷体_GB2312" pitchFamily="49" charset="-122"/>
              <a:ea typeface="楷体_GB2312" pitchFamily="49" charset="-122"/>
            </a:endParaRPr>
          </a:p>
          <a:p>
            <a:pPr>
              <a:lnSpc>
                <a:spcPct val="120000"/>
              </a:lnSpc>
            </a:pPr>
            <a:endParaRPr lang="zh-CN" altLang="en-US" b="1" dirty="0">
              <a:latin typeface="+mj-lt"/>
            </a:endParaRPr>
          </a:p>
        </p:txBody>
      </p:sp>
      <p:sp>
        <p:nvSpPr>
          <p:cNvPr id="4" name="TextBox 3"/>
          <p:cNvSpPr txBox="1"/>
          <p:nvPr/>
        </p:nvSpPr>
        <p:spPr>
          <a:xfrm>
            <a:off x="431731" y="2078033"/>
            <a:ext cx="8280920" cy="1198880"/>
          </a:xfrm>
          <a:prstGeom prst="rect">
            <a:avLst/>
          </a:prstGeom>
          <a:noFill/>
        </p:spPr>
        <p:txBody>
          <a:bodyPr wrap="square" rtlCol="0">
            <a:spAutoFit/>
          </a:bodyPr>
          <a:lstStyle/>
          <a:p>
            <a:pPr algn="ctr"/>
            <a:r>
              <a:rPr lang="zh-CN" altLang="en-US" sz="3600" b="1" dirty="0" smtClean="0">
                <a:solidFill>
                  <a:srgbClr val="3333FF"/>
                </a:solidFill>
                <a:latin typeface="Helvetica" pitchFamily="34" charset="0"/>
                <a:ea typeface="宋体" panose="02010600030101010101" pitchFamily="2" charset="-122"/>
              </a:rPr>
              <a:t>实验</a:t>
            </a:r>
            <a:r>
              <a:rPr lang="en-US" altLang="zh-CN" sz="3600" b="1" dirty="0" smtClean="0">
                <a:solidFill>
                  <a:srgbClr val="3333FF"/>
                </a:solidFill>
                <a:latin typeface="Helvetica" pitchFamily="34" charset="0"/>
                <a:ea typeface="宋体" panose="02010600030101010101" pitchFamily="2" charset="-122"/>
              </a:rPr>
              <a:t>3</a:t>
            </a:r>
            <a:r>
              <a:rPr lang="zh-CN" altLang="en-US" sz="3600" b="1" dirty="0" smtClean="0">
                <a:solidFill>
                  <a:srgbClr val="3333FF"/>
                </a:solidFill>
                <a:latin typeface="Helvetica" pitchFamily="34" charset="0"/>
                <a:ea typeface="宋体" panose="02010600030101010101" pitchFamily="2" charset="-122"/>
              </a:rPr>
              <a:t>、</a:t>
            </a:r>
            <a:r>
              <a:rPr lang="zh-CN" altLang="en-US" sz="3600" b="1" dirty="0">
                <a:solidFill>
                  <a:srgbClr val="3333FF"/>
                </a:solidFill>
                <a:latin typeface="Helvetica" pitchFamily="34" charset="0"/>
                <a:ea typeface="宋体" panose="02010600030101010101" pitchFamily="2" charset="-122"/>
              </a:rPr>
              <a:t>集成逻辑门电路</a:t>
            </a:r>
            <a:r>
              <a:rPr lang="zh-CN" altLang="en-US" sz="3600" b="1" dirty="0" smtClean="0">
                <a:solidFill>
                  <a:srgbClr val="3333FF"/>
                </a:solidFill>
                <a:latin typeface="Helvetica" pitchFamily="34" charset="0"/>
                <a:ea typeface="宋体" panose="02010600030101010101" pitchFamily="2" charset="-122"/>
              </a:rPr>
              <a:t>的</a:t>
            </a:r>
            <a:endParaRPr lang="en-US" altLang="zh-CN" sz="3600" b="1" dirty="0" smtClean="0">
              <a:solidFill>
                <a:srgbClr val="3333FF"/>
              </a:solidFill>
              <a:latin typeface="Helvetica" pitchFamily="34" charset="0"/>
              <a:ea typeface="宋体" panose="02010600030101010101" pitchFamily="2" charset="-122"/>
            </a:endParaRPr>
          </a:p>
          <a:p>
            <a:pPr algn="ctr"/>
            <a:r>
              <a:rPr lang="zh-CN" altLang="en-US" sz="3600" b="1" dirty="0" smtClean="0">
                <a:solidFill>
                  <a:srgbClr val="3333FF"/>
                </a:solidFill>
                <a:latin typeface="Helvetica" pitchFamily="34" charset="0"/>
                <a:ea typeface="宋体" panose="02010600030101010101" pitchFamily="2" charset="-122"/>
              </a:rPr>
              <a:t>功能</a:t>
            </a:r>
            <a:r>
              <a:rPr lang="zh-CN" altLang="en-US" sz="3600" b="1" dirty="0">
                <a:solidFill>
                  <a:srgbClr val="3333FF"/>
                </a:solidFill>
                <a:latin typeface="Helvetica" pitchFamily="34" charset="0"/>
                <a:ea typeface="宋体" panose="02010600030101010101" pitchFamily="2" charset="-122"/>
              </a:rPr>
              <a:t>及参数测试</a:t>
            </a:r>
            <a:endParaRPr lang="en-US" altLang="zh-CN" sz="3600" b="1" dirty="0">
              <a:solidFill>
                <a:srgbClr val="3333FF"/>
              </a:solidFill>
              <a:latin typeface="Helvetica"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常用逻辑电平标准</a:t>
            </a:r>
            <a:endParaRPr lang="zh-CN" altLang="en-US" dirty="0"/>
          </a:p>
        </p:txBody>
      </p:sp>
      <p:sp>
        <p:nvSpPr>
          <p:cNvPr id="3" name="内容占位符 2"/>
          <p:cNvSpPr>
            <a:spLocks noGrp="1"/>
          </p:cNvSpPr>
          <p:nvPr>
            <p:ph idx="1"/>
          </p:nvPr>
        </p:nvSpPr>
        <p:spPr/>
        <p:txBody>
          <a:bodyPr>
            <a:normAutofit/>
          </a:bodyPr>
          <a:lstStyle/>
          <a:p>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本课程使用的芯片电平主要是</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TTL</a:t>
            </a:r>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和</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COMS</a:t>
            </a:r>
            <a:endPar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endParaRPr lang="zh-CN" altLang="en-US" sz="2800" dirty="0"/>
          </a:p>
        </p:txBody>
      </p:sp>
      <p:graphicFrame>
        <p:nvGraphicFramePr>
          <p:cNvPr id="4" name="表格"/>
          <p:cNvGraphicFramePr>
            <a:graphicFrameLocks noGrp="1"/>
          </p:cNvGraphicFramePr>
          <p:nvPr/>
        </p:nvGraphicFramePr>
        <p:xfrm>
          <a:off x="428625" y="2308246"/>
          <a:ext cx="8215313" cy="3929066"/>
        </p:xfrm>
        <a:graphic>
          <a:graphicData uri="http://schemas.openxmlformats.org/drawingml/2006/table">
            <a:tbl>
              <a:tblPr firstRow="1" bandRow="1">
                <a:tableStyleId>{BC89EF96-8CEA-46FF-86C4-4CE0E7609802}</a:tableStyleId>
              </a:tblPr>
              <a:tblGrid>
                <a:gridCol w="1285873"/>
                <a:gridCol w="1204086"/>
                <a:gridCol w="1153352"/>
                <a:gridCol w="1030669"/>
                <a:gridCol w="1183894"/>
                <a:gridCol w="1143000"/>
                <a:gridCol w="1214439"/>
              </a:tblGrid>
              <a:tr h="492815">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逻辑电平</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CC</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OH</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OL</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IH</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IL</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说明</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r>
              <a:tr h="490893">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kumimoji="0" lang="zh-CN" altLang="en-US"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输入脚悬空时默认为高电平</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nchor="ct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4.45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输入阻抗非常之大</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2.0V</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a:t>
                      </a: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a:t>
                      </a: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algn="ctr" rtl="0" eaLnBrk="1" latinLnBrk="0" hangingPunct="1"/>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RS232</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±12~15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负逻辑</a:t>
                      </a:r>
                      <a:endParaRPr lang="zh-CN" altLang="en-US" sz="2000" b="1" dirty="0">
                        <a:effectLst>
                          <a:outerShdw blurRad="38100" dist="38100" dir="2700000" algn="tl">
                            <a:srgbClr val="000000">
                              <a:alpha val="43137"/>
                            </a:srgbClr>
                          </a:outerShdw>
                        </a:effectLst>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输出高电平</a:t>
            </a:r>
            <a:r>
              <a:rPr lang="en-US" altLang="zh-CN" i="1" dirty="0" err="1"/>
              <a:t>V</a:t>
            </a:r>
            <a:r>
              <a:rPr lang="en-US" altLang="zh-CN" i="1" baseline="-25000" dirty="0" err="1"/>
              <a:t>oH</a:t>
            </a:r>
            <a:endParaRPr lang="zh-CN" altLang="en-US" dirty="0"/>
          </a:p>
        </p:txBody>
      </p:sp>
      <p:sp>
        <p:nvSpPr>
          <p:cNvPr id="3" name="内容占位符 2"/>
          <p:cNvSpPr>
            <a:spLocks noGrp="1"/>
          </p:cNvSpPr>
          <p:nvPr>
            <p:ph idx="1"/>
          </p:nvPr>
        </p:nvSpPr>
        <p:spPr/>
        <p:txBody>
          <a:bodyPr>
            <a:normAutofit/>
          </a:bodyPr>
          <a:lstStyle/>
          <a:p>
            <a:pPr>
              <a:defRPr/>
            </a:pPr>
            <a:r>
              <a:rPr lang="zh-CN" altLang="en-US" sz="2800" dirty="0">
                <a:solidFill>
                  <a:srgbClr val="FF0000"/>
                </a:solidFill>
                <a:latin typeface="楷体_GB2312" pitchFamily="49" charset="-122"/>
                <a:ea typeface="楷体_GB2312" pitchFamily="49" charset="-122"/>
              </a:rPr>
              <a:t>输出高电平</a:t>
            </a:r>
            <a:r>
              <a:rPr lang="en-US" altLang="zh-CN" sz="2800" i="1" dirty="0" err="1"/>
              <a:t>V</a:t>
            </a:r>
            <a:r>
              <a:rPr lang="en-US" altLang="zh-CN" sz="2800" i="1" baseline="-25000" dirty="0" err="1"/>
              <a:t>oH</a:t>
            </a:r>
            <a:r>
              <a:rPr lang="zh-CN" altLang="en-US" sz="2800" dirty="0"/>
              <a:t>是指当输出端为</a:t>
            </a:r>
            <a:r>
              <a:rPr lang="zh-CN" altLang="en-US" sz="2800" dirty="0">
                <a:solidFill>
                  <a:srgbClr val="FF0000"/>
                </a:solidFill>
              </a:rPr>
              <a:t>高电平时的电压</a:t>
            </a:r>
            <a:r>
              <a:rPr lang="zh-CN" altLang="en-US" sz="2800" dirty="0"/>
              <a:t>，一般</a:t>
            </a:r>
            <a:r>
              <a:rPr lang="zh-CN" altLang="en-US" sz="2800" dirty="0">
                <a:latin typeface="+mn-ea"/>
              </a:rPr>
              <a:t>大于</a:t>
            </a:r>
            <a:r>
              <a:rPr lang="en-US" altLang="zh-CN" sz="2800" dirty="0"/>
              <a:t>2.4V</a:t>
            </a:r>
            <a:r>
              <a:rPr lang="zh-CN" altLang="en-US" sz="2800" dirty="0"/>
              <a:t>，它可衡量输出端高电平负载特性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oH</a:t>
            </a:r>
            <a:r>
              <a:rPr lang="zh-CN" altLang="en-US" sz="2800" dirty="0"/>
              <a:t>是指在输入端接地或低电平时，输出端为高电平并输出</a:t>
            </a:r>
            <a:r>
              <a:rPr lang="en-US" altLang="zh-CN" sz="2800" dirty="0"/>
              <a:t>400μA</a:t>
            </a:r>
            <a:r>
              <a:rPr lang="zh-CN" altLang="en-US" sz="2800" dirty="0"/>
              <a:t>电流时测量的输出电平</a:t>
            </a:r>
            <a:endParaRPr lang="zh-CN" altLang="en-US" sz="2800" dirty="0"/>
          </a:p>
          <a:p>
            <a:r>
              <a:rPr lang="zh-CN" altLang="en-US" sz="2800" dirty="0">
                <a:solidFill>
                  <a:srgbClr val="FF0000"/>
                </a:solidFill>
              </a:rPr>
              <a:t>当</a:t>
            </a:r>
            <a:r>
              <a:rPr lang="en-US" altLang="zh-CN" sz="2800" dirty="0">
                <a:solidFill>
                  <a:srgbClr val="FF0000"/>
                </a:solidFill>
              </a:rPr>
              <a:t>i=</a:t>
            </a:r>
            <a:r>
              <a:rPr lang="en-US" altLang="zh-CN" sz="2800" dirty="0">
                <a:solidFill>
                  <a:srgbClr val="FF0000"/>
                </a:solidFill>
                <a:sym typeface="+mn-ea"/>
              </a:rPr>
              <a:t>400μA</a:t>
            </a:r>
            <a:r>
              <a:rPr lang="zh-CN" altLang="en-US" sz="2800" dirty="0">
                <a:solidFill>
                  <a:srgbClr val="FF0000"/>
                </a:solidFill>
                <a:sym typeface="+mn-ea"/>
              </a:rPr>
              <a:t>时</a:t>
            </a:r>
            <a:endParaRPr lang="zh-CN" altLang="en-US" sz="2800" dirty="0">
              <a:solidFill>
                <a:srgbClr val="FF0000"/>
              </a:solidFill>
              <a:sym typeface="+mn-ea"/>
            </a:endParaRPr>
          </a:p>
          <a:p>
            <a:r>
              <a:rPr lang="en-US" altLang="zh-CN" sz="2800" i="1" dirty="0" err="1">
                <a:solidFill>
                  <a:srgbClr val="FF0000"/>
                </a:solidFill>
                <a:sym typeface="+mn-ea"/>
              </a:rPr>
              <a:t>V</a:t>
            </a:r>
            <a:r>
              <a:rPr lang="en-US" altLang="zh-CN" sz="2800" i="1" baseline="-25000" dirty="0" err="1">
                <a:solidFill>
                  <a:srgbClr val="FF0000"/>
                </a:solidFill>
                <a:sym typeface="+mn-ea"/>
              </a:rPr>
              <a:t>oH</a:t>
            </a:r>
            <a:r>
              <a:rPr lang="en-US" altLang="zh-CN" sz="2800" i="1" dirty="0" err="1">
                <a:solidFill>
                  <a:srgbClr val="FF0000"/>
                </a:solidFill>
                <a:sym typeface="+mn-ea"/>
              </a:rPr>
              <a:t>= </a:t>
            </a:r>
            <a:r>
              <a:rPr lang="zh-CN" altLang="en-US" sz="2800" dirty="0" err="1">
                <a:solidFill>
                  <a:srgbClr val="FF0000"/>
                </a:solidFill>
                <a:sym typeface="+mn-ea"/>
              </a:rPr>
              <a:t>对应</a:t>
            </a:r>
            <a:r>
              <a:rPr lang="zh-CN" altLang="en-US" sz="2800" dirty="0">
                <a:solidFill>
                  <a:srgbClr val="FF0000"/>
                </a:solidFill>
                <a:sym typeface="+mn-ea"/>
              </a:rPr>
              <a:t>输出电平</a:t>
            </a:r>
            <a:endParaRPr lang="zh-CN" altLang="en-US" sz="2800" baseline="-25000" dirty="0">
              <a:solidFill>
                <a:srgbClr val="FF0000"/>
              </a:solidFill>
              <a:sym typeface="+mn-ea"/>
            </a:endParaRPr>
          </a:p>
          <a:p>
            <a:endParaRPr lang="zh-CN" altLang="en-US" sz="2800" dirty="0">
              <a:solidFill>
                <a:srgbClr val="FF0000"/>
              </a:solidFill>
              <a:sym typeface="+mn-ea"/>
            </a:endParaRPr>
          </a:p>
        </p:txBody>
      </p:sp>
      <p:graphicFrame>
        <p:nvGraphicFramePr>
          <p:cNvPr id="6" name="对象 5"/>
          <p:cNvGraphicFramePr/>
          <p:nvPr/>
        </p:nvGraphicFramePr>
        <p:xfrm>
          <a:off x="4735830" y="3449955"/>
          <a:ext cx="3374390" cy="3145155"/>
        </p:xfrm>
        <a:graphic>
          <a:graphicData uri="http://schemas.openxmlformats.org/presentationml/2006/ole">
            <mc:AlternateContent xmlns:mc="http://schemas.openxmlformats.org/markup-compatibility/2006">
              <mc:Choice xmlns:v="urn:schemas-microsoft-com:vml" Requires="v">
                <p:oleObj spid="_x0000_s7" name="" r:id="rId1" imgW="3371850" imgH="3533775" progId="Paint.Picture">
                  <p:embed/>
                </p:oleObj>
              </mc:Choice>
              <mc:Fallback>
                <p:oleObj name="" r:id="rId1" imgW="3371850" imgH="3533775" progId="Paint.Picture">
                  <p:embed/>
                  <p:pic>
                    <p:nvPicPr>
                      <p:cNvPr id="0" name="图片 6"/>
                      <p:cNvPicPr/>
                      <p:nvPr/>
                    </p:nvPicPr>
                    <p:blipFill>
                      <a:blip r:embed="rId2"/>
                    </p:blipFill>
                    <p:spPr>
                      <a:xfrm>
                        <a:off x="4735830" y="3449955"/>
                        <a:ext cx="3374390" cy="31451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输出低电平</a:t>
            </a:r>
            <a:r>
              <a:rPr lang="en-US" altLang="zh-CN" i="1" dirty="0" err="1"/>
              <a:t>V</a:t>
            </a:r>
            <a:r>
              <a:rPr lang="en-US" altLang="zh-CN" i="1" baseline="-25000" dirty="0" err="1"/>
              <a:t>oL</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输出低电平</a:t>
            </a:r>
            <a:r>
              <a:rPr lang="en-US" altLang="zh-CN" sz="2800" i="1" dirty="0" err="1"/>
              <a:t>V</a:t>
            </a:r>
            <a:r>
              <a:rPr lang="en-US" altLang="zh-CN" sz="2800" i="1" baseline="-25000" dirty="0" err="1"/>
              <a:t>oL</a:t>
            </a:r>
            <a:r>
              <a:rPr lang="zh-CN" altLang="en-US" sz="2800" dirty="0"/>
              <a:t>是指当输</a:t>
            </a:r>
            <a:r>
              <a:rPr lang="zh-CN" altLang="en-US" sz="2800" dirty="0">
                <a:solidFill>
                  <a:srgbClr val="FF0000"/>
                </a:solidFill>
              </a:rPr>
              <a:t>出端为低电平时</a:t>
            </a:r>
            <a:r>
              <a:rPr lang="zh-CN" altLang="en-US" sz="2800" dirty="0"/>
              <a:t>的输出电压，一般小于</a:t>
            </a:r>
            <a:r>
              <a:rPr lang="en-US" altLang="zh-CN" sz="2800" dirty="0"/>
              <a:t>0.4V</a:t>
            </a:r>
            <a:r>
              <a:rPr lang="zh-CN" altLang="en-US" sz="2800" dirty="0"/>
              <a:t>，可衡量输出端低电平负载特性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oL</a:t>
            </a:r>
            <a:r>
              <a:rPr lang="zh-CN" altLang="en-US" sz="2800" dirty="0"/>
              <a:t>是指在输入端接高电平时，输出端为低电平并灌入</a:t>
            </a:r>
            <a:r>
              <a:rPr lang="en-US" altLang="zh-CN" sz="2800" dirty="0"/>
              <a:t>4mA</a:t>
            </a:r>
            <a:r>
              <a:rPr lang="zh-CN" altLang="en-US" sz="2800" dirty="0"/>
              <a:t>电流时测量的输出电平</a:t>
            </a:r>
            <a:endParaRPr lang="zh-CN" altLang="en-US" sz="2800" dirty="0"/>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1</a:t>
            </a:r>
            <a:r>
              <a:rPr lang="zh-CN" altLang="en-US" sz="2800" dirty="0" smtClean="0">
                <a:solidFill>
                  <a:srgbClr val="FF0000"/>
                </a:solidFill>
                <a:sym typeface="+mn-ea"/>
              </a:rPr>
              <a:t>）</a:t>
            </a:r>
            <a:r>
              <a:rPr lang="en-US" altLang="zh-CN" sz="2800" dirty="0" smtClean="0">
                <a:solidFill>
                  <a:srgbClr val="FF0000"/>
                </a:solidFill>
                <a:sym typeface="+mn-ea"/>
              </a:rPr>
              <a:t>74LS00</a:t>
            </a:r>
            <a:r>
              <a:rPr lang="zh-CN" altLang="en-US" sz="2800" dirty="0" smtClean="0">
                <a:solidFill>
                  <a:srgbClr val="FF0000"/>
                </a:solidFill>
                <a:sym typeface="+mn-ea"/>
              </a:rPr>
              <a:t>输出</a:t>
            </a:r>
            <a:r>
              <a:rPr lang="zh-CN" altLang="en-US" sz="2800" dirty="0">
                <a:solidFill>
                  <a:srgbClr val="FF0000"/>
                </a:solidFill>
                <a:sym typeface="+mn-ea"/>
              </a:rPr>
              <a:t>低电平</a:t>
            </a:r>
            <a:endParaRPr lang="zh-CN" altLang="en-US" sz="2800" dirty="0">
              <a:solidFill>
                <a:srgbClr val="FF0000"/>
              </a:solidFill>
              <a:sym typeface="+mn-ea"/>
            </a:endParaRPr>
          </a:p>
          <a:p>
            <a:pPr marL="0" indent="0">
              <a:buNone/>
            </a:pPr>
            <a:r>
              <a:rPr lang="zh-CN" altLang="en-US" sz="2800" dirty="0">
                <a:solidFill>
                  <a:srgbClr val="FF0000"/>
                </a:solidFill>
                <a:sym typeface="+mn-ea"/>
              </a:rPr>
              <a:t>（</a:t>
            </a:r>
            <a:r>
              <a:rPr lang="en-US" altLang="zh-CN" sz="2800" dirty="0">
                <a:solidFill>
                  <a:srgbClr val="FF0000"/>
                </a:solidFill>
                <a:sym typeface="+mn-ea"/>
              </a:rPr>
              <a:t>2</a:t>
            </a:r>
            <a:r>
              <a:rPr lang="zh-CN" altLang="en-US" sz="2800" dirty="0">
                <a:solidFill>
                  <a:srgbClr val="FF0000"/>
                </a:solidFill>
                <a:sym typeface="+mn-ea"/>
              </a:rPr>
              <a:t>）</a:t>
            </a:r>
            <a:r>
              <a:rPr lang="zh-CN" altLang="en-US" sz="2800" dirty="0" smtClean="0">
                <a:solidFill>
                  <a:srgbClr val="FF0000"/>
                </a:solidFill>
                <a:sym typeface="+mn-ea"/>
              </a:rPr>
              <a:t>输出</a:t>
            </a:r>
            <a:r>
              <a:rPr lang="zh-CN" altLang="en-US" sz="2800" dirty="0">
                <a:solidFill>
                  <a:srgbClr val="FF0000"/>
                </a:solidFill>
                <a:sym typeface="+mn-ea"/>
              </a:rPr>
              <a:t>端灌入</a:t>
            </a:r>
            <a:r>
              <a:rPr lang="en-US" altLang="zh-CN" sz="2800" dirty="0">
                <a:solidFill>
                  <a:srgbClr val="FF0000"/>
                </a:solidFill>
                <a:sym typeface="+mn-ea"/>
              </a:rPr>
              <a:t>4mA</a:t>
            </a:r>
            <a:r>
              <a:rPr lang="zh-CN" altLang="en-US" sz="2800" dirty="0">
                <a:solidFill>
                  <a:srgbClr val="FF0000"/>
                </a:solidFill>
                <a:sym typeface="+mn-ea"/>
              </a:rPr>
              <a:t>电流</a:t>
            </a:r>
            <a:endParaRPr lang="zh-CN" altLang="en-US" sz="2800" dirty="0">
              <a:solidFill>
                <a:srgbClr val="FF0000"/>
              </a:solidFill>
              <a:sym typeface="+mn-ea"/>
            </a:endParaRPr>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3</a:t>
            </a:r>
            <a:r>
              <a:rPr lang="zh-CN" altLang="en-US" sz="2800" dirty="0" smtClean="0">
                <a:solidFill>
                  <a:srgbClr val="FF0000"/>
                </a:solidFill>
                <a:sym typeface="+mn-ea"/>
              </a:rPr>
              <a:t>）</a:t>
            </a:r>
            <a:r>
              <a:rPr lang="en-US" altLang="zh-CN" sz="2800" i="1" dirty="0" err="1">
                <a:solidFill>
                  <a:srgbClr val="FF0000"/>
                </a:solidFill>
                <a:sym typeface="+mn-ea"/>
              </a:rPr>
              <a:t>V</a:t>
            </a:r>
            <a:r>
              <a:rPr lang="en-US" altLang="zh-CN" sz="2800" i="1" baseline="-25000" dirty="0" err="1">
                <a:solidFill>
                  <a:srgbClr val="FF0000"/>
                </a:solidFill>
                <a:sym typeface="+mn-ea"/>
              </a:rPr>
              <a:t>oL</a:t>
            </a:r>
            <a:r>
              <a:rPr lang="zh-CN" altLang="en-US" sz="2800" dirty="0">
                <a:solidFill>
                  <a:srgbClr val="FF0000"/>
                </a:solidFill>
                <a:sym typeface="+mn-ea"/>
              </a:rPr>
              <a:t>输出电平</a:t>
            </a:r>
            <a:endParaRPr lang="zh-CN" altLang="en-US" sz="2800" dirty="0" smtClean="0">
              <a:solidFill>
                <a:srgbClr val="FF0000"/>
              </a:solidFill>
              <a:sym typeface="+mn-ea"/>
            </a:endParaRPr>
          </a:p>
        </p:txBody>
      </p:sp>
      <p:graphicFrame>
        <p:nvGraphicFramePr>
          <p:cNvPr id="4" name="对象 3"/>
          <p:cNvGraphicFramePr/>
          <p:nvPr/>
        </p:nvGraphicFramePr>
        <p:xfrm>
          <a:off x="4716145" y="3484880"/>
          <a:ext cx="4346575" cy="3147695"/>
        </p:xfrm>
        <a:graphic>
          <a:graphicData uri="http://schemas.openxmlformats.org/presentationml/2006/ole">
            <mc:AlternateContent xmlns:mc="http://schemas.openxmlformats.org/markup-compatibility/2006">
              <mc:Choice xmlns:v="urn:schemas-microsoft-com:vml" Requires="v">
                <p:oleObj spid="_x0000_s5" name="" r:id="rId1" imgW="4343400" imgH="3571875" progId="Paint.Picture">
                  <p:embed/>
                </p:oleObj>
              </mc:Choice>
              <mc:Fallback>
                <p:oleObj name="" r:id="rId1" imgW="4343400" imgH="3571875" progId="Paint.Picture">
                  <p:embed/>
                  <p:pic>
                    <p:nvPicPr>
                      <p:cNvPr id="0" name="图片 4"/>
                      <p:cNvPicPr/>
                      <p:nvPr/>
                    </p:nvPicPr>
                    <p:blipFill>
                      <a:blip r:embed="rId2"/>
                    </p:blipFill>
                    <p:spPr>
                      <a:xfrm>
                        <a:off x="4716145" y="3484880"/>
                        <a:ext cx="4346575" cy="31476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电压传输特性</a:t>
            </a:r>
            <a:endParaRPr lang="zh-CN" altLang="en-US" dirty="0"/>
          </a:p>
        </p:txBody>
      </p:sp>
      <p:sp>
        <p:nvSpPr>
          <p:cNvPr id="4" name="内容占位符 4"/>
          <p:cNvSpPr>
            <a:spLocks noGrp="1"/>
          </p:cNvSpPr>
          <p:nvPr>
            <p:ph idx="1"/>
          </p:nvPr>
        </p:nvSpPr>
        <p:spPr>
          <a:xfrm>
            <a:off x="457200" y="1268760"/>
            <a:ext cx="8229600" cy="18573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电压传输特性</a:t>
            </a:r>
            <a:r>
              <a:rPr lang="zh-CN" altLang="en-US" sz="2800" dirty="0" smtClean="0"/>
              <a:t>是指</a:t>
            </a:r>
            <a:r>
              <a:rPr lang="zh-CN" altLang="en-US" sz="2800" dirty="0" smtClean="0">
                <a:solidFill>
                  <a:srgbClr val="FF0000"/>
                </a:solidFill>
              </a:rPr>
              <a:t>输出电压</a:t>
            </a:r>
            <a:r>
              <a:rPr lang="zh-CN" altLang="en-US" sz="2800" dirty="0" smtClean="0"/>
              <a:t>随</a:t>
            </a:r>
            <a:r>
              <a:rPr lang="zh-CN" altLang="en-US" sz="2800" dirty="0" smtClean="0">
                <a:solidFill>
                  <a:srgbClr val="FF0000"/>
                </a:solidFill>
              </a:rPr>
              <a:t>输入电压</a:t>
            </a:r>
            <a:r>
              <a:rPr lang="zh-CN" altLang="en-US" sz="2800" dirty="0" smtClean="0"/>
              <a:t>而变化的关系特性。它可以充分显示出门输入输出的逻辑特征，可以反应出二值量化及门开关跃迁是一个连续过渡的过程。</a:t>
            </a:r>
            <a:endParaRPr lang="en-US" altLang="zh-CN" sz="2800" dirty="0" smtClean="0"/>
          </a:p>
        </p:txBody>
      </p:sp>
      <p:graphicFrame>
        <p:nvGraphicFramePr>
          <p:cNvPr id="5" name="曲线图"/>
          <p:cNvGraphicFramePr>
            <a:graphicFrameLocks noChangeAspect="1"/>
          </p:cNvGraphicFramePr>
          <p:nvPr/>
        </p:nvGraphicFramePr>
        <p:xfrm>
          <a:off x="4383088" y="2544763"/>
          <a:ext cx="4332287" cy="4027487"/>
        </p:xfrm>
        <a:graphic>
          <a:graphicData uri="http://schemas.openxmlformats.org/presentationml/2006/ole">
            <mc:AlternateContent xmlns:mc="http://schemas.openxmlformats.org/markup-compatibility/2006">
              <mc:Choice xmlns:v="urn:schemas-microsoft-com:vml" Requires="v">
                <p:oleObj spid="_x0000_s7193" name="Visio" r:id="rId1" imgW="2752725" imgH="2743200" progId="">
                  <p:embed/>
                </p:oleObj>
              </mc:Choice>
              <mc:Fallback>
                <p:oleObj name="Visio" r:id="rId1" imgW="2752725" imgH="2743200" progId="">
                  <p:embed/>
                  <p:pic>
                    <p:nvPicPr>
                      <p:cNvPr id="0" name="图片 7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088" y="2544763"/>
                        <a:ext cx="4332287"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457200" y="2996952"/>
            <a:ext cx="3757613" cy="3786187"/>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的电压传输特性曲线如右图，图中标有四个开关参数</a:t>
            </a:r>
            <a:endPar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 </a:t>
            </a:r>
            <a:endPar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lvl="1" fontAlgn="auto">
              <a:spcBef>
                <a:spcPct val="20000"/>
              </a:spcBef>
              <a:spcAft>
                <a:spcPts val="0"/>
              </a:spcAft>
              <a:defRPr/>
            </a:pP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070725" y="3033713"/>
          <a:ext cx="1304925" cy="1646238"/>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p:nvPr/>
        </p:nvGraphicFramePr>
        <p:xfrm>
          <a:off x="4542790" y="2315845"/>
          <a:ext cx="3469640" cy="4051300"/>
        </p:xfrm>
        <a:graphic>
          <a:graphicData uri="http://schemas.openxmlformats.org/presentationml/2006/ole">
            <mc:AlternateContent xmlns:mc="http://schemas.openxmlformats.org/markup-compatibility/2006">
              <mc:Choice xmlns:v="urn:schemas-microsoft-com:vml" Requires="v">
                <p:oleObj spid="_x0000_s10" name="" r:id="rId1" imgW="3467100" imgH="4048125" progId="Paint.Picture">
                  <p:embed/>
                </p:oleObj>
              </mc:Choice>
              <mc:Fallback>
                <p:oleObj name="" r:id="rId1" imgW="3467100" imgH="4048125" progId="Paint.Picture">
                  <p:embed/>
                  <p:pic>
                    <p:nvPicPr>
                      <p:cNvPr id="0" name="图片 9"/>
                      <p:cNvPicPr/>
                      <p:nvPr/>
                    </p:nvPicPr>
                    <p:blipFill>
                      <a:blip r:embed="rId2"/>
                    </p:blipFill>
                    <p:spPr>
                      <a:xfrm>
                        <a:off x="4542790" y="2315845"/>
                        <a:ext cx="3469640" cy="405130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关门电平</a:t>
            </a:r>
            <a:r>
              <a:rPr lang="en-US" altLang="zh-CN" i="1" dirty="0"/>
              <a:t>V</a:t>
            </a:r>
            <a:r>
              <a:rPr lang="en-US" altLang="zh-CN" baseline="-25000" dirty="0"/>
              <a:t>OFF</a:t>
            </a:r>
            <a:endParaRPr lang="zh-CN" altLang="en-US" dirty="0"/>
          </a:p>
        </p:txBody>
      </p:sp>
      <p:sp>
        <p:nvSpPr>
          <p:cNvPr id="4" name="内容占位符 4"/>
          <p:cNvSpPr>
            <a:spLocks noGrp="1"/>
          </p:cNvSpPr>
          <p:nvPr>
            <p:ph idx="1"/>
          </p:nvPr>
        </p:nvSpPr>
        <p:spPr>
          <a:xfrm>
            <a:off x="457200" y="1268760"/>
            <a:ext cx="8229600" cy="1214437"/>
          </a:xfrm>
        </p:spPr>
        <p:txBody>
          <a:bodyPr>
            <a:normAutofit/>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关门电平</a:t>
            </a:r>
            <a:r>
              <a:rPr lang="en-US" altLang="zh-CN" i="1" dirty="0" smtClean="0"/>
              <a:t>V</a:t>
            </a:r>
            <a:r>
              <a:rPr lang="en-US" altLang="zh-CN" baseline="-25000" dirty="0" smtClean="0"/>
              <a:t>OFF</a:t>
            </a:r>
            <a:r>
              <a:rPr lang="zh-CN" altLang="en-US" dirty="0" smtClean="0"/>
              <a:t>指使输出电压刚好达到输出转折至额定电平值时的最高输入低电平电压</a:t>
            </a:r>
            <a:endParaRPr lang="zh-CN" altLang="en-US" baseline="-25000" dirty="0"/>
          </a:p>
        </p:txBody>
      </p:sp>
      <p:sp>
        <p:nvSpPr>
          <p:cNvPr id="5" name="矩形 4"/>
          <p:cNvSpPr/>
          <p:nvPr/>
        </p:nvSpPr>
        <p:spPr>
          <a:xfrm>
            <a:off x="250825" y="2492896"/>
            <a:ext cx="4403725" cy="3490912"/>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a:t>
            </a:r>
            <a:r>
              <a:rPr lang="en-US" altLang="zh-CN" sz="24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是当输入电压由零逐渐上升、输出电压逐渐下降，当输出电压刚好降到额定最低高电平</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2.4V</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时的最高输入低电平电压。</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Voff:V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356475" y="2873722"/>
          <a:ext cx="1304925" cy="1646132"/>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b="1" smtClean="0">
                          <a:latin typeface="Times New Roman" panose="02020603050405020304" pitchFamily="18" charset="0"/>
                          <a:ea typeface="新宋体" panose="02010609030101010101" charset="-122"/>
                        </a:rPr>
                        <a:t>source</a:t>
                      </a:r>
                      <a:endParaRPr lang="zh-CN" altLang="en-US" sz="1800" b="1"/>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4726305" y="2275205"/>
          <a:ext cx="3211195" cy="4048125"/>
        </p:xfrm>
        <a:graphic>
          <a:graphicData uri="http://schemas.openxmlformats.org/presentationml/2006/ole">
            <mc:AlternateContent xmlns:mc="http://schemas.openxmlformats.org/markup-compatibility/2006">
              <mc:Choice xmlns:v="urn:schemas-microsoft-com:vml" Requires="v">
                <p:oleObj spid="_x0000_s8" name="" r:id="rId1" imgW="3467100" imgH="4048125" progId="Paint.Picture">
                  <p:embed/>
                </p:oleObj>
              </mc:Choice>
              <mc:Fallback>
                <p:oleObj name="" r:id="rId1" imgW="3467100" imgH="4048125" progId="Paint.Picture">
                  <p:embed/>
                  <p:pic>
                    <p:nvPicPr>
                      <p:cNvPr id="0" name="图片 7"/>
                      <p:cNvPicPr/>
                      <p:nvPr/>
                    </p:nvPicPr>
                    <p:blipFill>
                      <a:blip r:embed="rId2"/>
                      <a:stretch>
                        <a:fillRect/>
                      </a:stretch>
                    </p:blipFill>
                    <p:spPr>
                      <a:xfrm>
                        <a:off x="4726305" y="2275205"/>
                        <a:ext cx="3211195" cy="4048125"/>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开门电平</a:t>
            </a:r>
            <a:r>
              <a:rPr lang="en-US" altLang="zh-CN" i="1" dirty="0"/>
              <a:t>V</a:t>
            </a:r>
            <a:r>
              <a:rPr lang="en-US" altLang="zh-CN" baseline="-25000" dirty="0"/>
              <a:t>ON</a:t>
            </a:r>
            <a:endParaRPr lang="zh-CN" altLang="en-US" dirty="0"/>
          </a:p>
        </p:txBody>
      </p:sp>
      <p:sp>
        <p:nvSpPr>
          <p:cNvPr id="4" name="内容占位符 4"/>
          <p:cNvSpPr>
            <a:spLocks noGrp="1"/>
          </p:cNvSpPr>
          <p:nvPr>
            <p:ph idx="1"/>
          </p:nvPr>
        </p:nvSpPr>
        <p:spPr>
          <a:xfrm>
            <a:off x="457200" y="1309836"/>
            <a:ext cx="8229600" cy="12858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开门电平</a:t>
            </a:r>
            <a:r>
              <a:rPr lang="en-US" altLang="zh-CN" sz="2800" i="1" dirty="0" smtClean="0">
                <a:solidFill>
                  <a:prstClr val="black"/>
                </a:solidFill>
                <a:effectLst>
                  <a:outerShdw blurRad="50800" dist="38100" dir="2700000" algn="tl" rotWithShape="0">
                    <a:prstClr val="black">
                      <a:alpha val="40000"/>
                    </a:prstClr>
                  </a:outerShdw>
                </a:effectLst>
              </a:rPr>
              <a:t>V</a:t>
            </a:r>
            <a:r>
              <a:rPr lang="en-US" altLang="zh-CN" sz="2800" baseline="-25000" dirty="0" smtClean="0">
                <a:solidFill>
                  <a:prstClr val="black"/>
                </a:solidFill>
                <a:effectLst>
                  <a:outerShdw blurRad="50800" dist="38100" dir="2700000" algn="tl" rotWithShape="0">
                    <a:prstClr val="black">
                      <a:alpha val="40000"/>
                    </a:prstClr>
                  </a:outerShdw>
                </a:effectLst>
              </a:rPr>
              <a:t>ON</a:t>
            </a:r>
            <a:r>
              <a:rPr lang="zh-CN" altLang="en-US" sz="2800" dirty="0" smtClean="0"/>
              <a:t>指使输出电压刚好达到输出转折跃迁至另一状态额定电平值时的最低输入高电平电压</a:t>
            </a:r>
            <a:endParaRPr lang="zh-CN" altLang="en-US" sz="2800" dirty="0"/>
          </a:p>
        </p:txBody>
      </p:sp>
      <p:sp>
        <p:nvSpPr>
          <p:cNvPr id="5" name="矩形 4"/>
          <p:cNvSpPr/>
          <p:nvPr/>
        </p:nvSpPr>
        <p:spPr>
          <a:xfrm>
            <a:off x="323850" y="2348880"/>
            <a:ext cx="4402138" cy="3490913"/>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在</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中是当输入电压由</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继续上升，输出电压急剧下降，当输出电压刚好降到额定低电平</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的最低输入高电平电压称</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ON</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Von:V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356475" y="2914798"/>
          <a:ext cx="1304925" cy="1646238"/>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噪音容限（</a:t>
            </a:r>
            <a:r>
              <a:rPr lang="fr-FR" altLang="zh-CN" dirty="0"/>
              <a:t>Noise Margin</a:t>
            </a:r>
            <a:r>
              <a:rPr lang="zh-CN" altLang="fr-FR" dirty="0"/>
              <a:t>）</a:t>
            </a:r>
            <a:endParaRPr lang="zh-CN" altLang="en-US" dirty="0"/>
          </a:p>
        </p:txBody>
      </p:sp>
      <p:sp>
        <p:nvSpPr>
          <p:cNvPr id="3" name="内容占位符 2"/>
          <p:cNvSpPr>
            <a:spLocks noGrp="1"/>
          </p:cNvSpPr>
          <p:nvPr>
            <p:ph idx="1"/>
          </p:nvPr>
        </p:nvSpPr>
        <p:spPr>
          <a:xfrm>
            <a:off x="457200" y="1340768"/>
            <a:ext cx="8229600" cy="4525963"/>
          </a:xfrm>
        </p:spPr>
        <p:txBody>
          <a:bodyPr>
            <a:normAutofit lnSpcReduction="10000"/>
          </a:bodyPr>
          <a:lstStyle/>
          <a:p>
            <a:pPr>
              <a:lnSpc>
                <a:spcPct val="130000"/>
              </a:lnSpc>
              <a:defRPr/>
            </a:pPr>
            <a:r>
              <a:rPr lang="zh-CN" altLang="fr-FR" sz="2400" dirty="0">
                <a:solidFill>
                  <a:srgbClr val="FF0000"/>
                </a:solidFill>
                <a:latin typeface="楷体_GB2312" pitchFamily="49" charset="-122"/>
                <a:ea typeface="楷体_GB2312" pitchFamily="49" charset="-122"/>
              </a:rPr>
              <a:t>噪音容限</a:t>
            </a:r>
            <a:r>
              <a:rPr lang="zh-CN" altLang="en-US" sz="2400" dirty="0"/>
              <a:t>是指加到正常输入值上、且不会在电路的输出产生不可预料变化的最大外部噪音电压。</a:t>
            </a:r>
            <a:endParaRPr lang="en-US" altLang="zh-CN" sz="2400" dirty="0"/>
          </a:p>
          <a:p>
            <a:pPr>
              <a:lnSpc>
                <a:spcPct val="130000"/>
              </a:lnSpc>
              <a:defRPr/>
            </a:pPr>
            <a:r>
              <a:rPr lang="zh-CN" altLang="en-US" sz="2400" dirty="0"/>
              <a:t>设额定输入高电平值为</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，额定输入低电平值为</a:t>
            </a:r>
            <a:r>
              <a:rPr lang="en-US" altLang="zh-CN" sz="2400" i="1" dirty="0" err="1"/>
              <a:t>V</a:t>
            </a:r>
            <a:r>
              <a:rPr lang="en-US" altLang="zh-CN" sz="2400" i="1" baseline="-25000" dirty="0" err="1">
                <a:sym typeface="+mn-ea"/>
              </a:rPr>
              <a:t>I</a:t>
            </a:r>
            <a:r>
              <a:rPr lang="en-US" altLang="zh-CN" sz="2400" i="1" baseline="-25000" dirty="0" err="1"/>
              <a:t>L</a:t>
            </a:r>
            <a:r>
              <a:rPr lang="zh-CN" altLang="en-US" sz="2400" dirty="0"/>
              <a:t>，则 </a:t>
            </a:r>
            <a:endParaRPr lang="en-US" altLang="zh-CN" sz="2400" dirty="0"/>
          </a:p>
          <a:p>
            <a:pPr lvl="1" indent="-384175">
              <a:lnSpc>
                <a:spcPct val="130000"/>
              </a:lnSpc>
              <a:buNone/>
              <a:defRPr/>
            </a:pPr>
            <a:r>
              <a:rPr lang="zh-CN" altLang="en-US" sz="2200" dirty="0">
                <a:solidFill>
                  <a:srgbClr val="FF0000"/>
                </a:solidFill>
              </a:rPr>
              <a:t>低电平电平噪声容限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nL</a:t>
            </a:r>
            <a:r>
              <a:rPr lang="en-US" altLang="zh-CN" sz="2400" dirty="0"/>
              <a:t> = </a:t>
            </a:r>
            <a:r>
              <a:rPr lang="en-US" altLang="zh-CN" sz="2400" i="1" dirty="0"/>
              <a:t>V</a:t>
            </a:r>
            <a:r>
              <a:rPr lang="en-US" altLang="zh-CN" sz="2400" baseline="-25000" dirty="0"/>
              <a:t>OFF</a:t>
            </a:r>
            <a:r>
              <a:rPr lang="zh-CN" altLang="en-US" sz="2400" dirty="0"/>
              <a:t>－</a:t>
            </a:r>
            <a:r>
              <a:rPr lang="en-US" altLang="zh-CN" sz="2400" i="1" dirty="0" err="1">
                <a:sym typeface="+mn-ea"/>
              </a:rPr>
              <a:t>V</a:t>
            </a:r>
            <a:r>
              <a:rPr lang="en-US" altLang="zh-CN" sz="2400" i="1" baseline="-25000" dirty="0" err="1">
                <a:sym typeface="+mn-ea"/>
              </a:rPr>
              <a:t>IL</a:t>
            </a:r>
            <a:r>
              <a:rPr lang="en-US" altLang="zh-CN" sz="2400" dirty="0"/>
              <a:t>= </a:t>
            </a:r>
            <a:r>
              <a:rPr lang="en-US" altLang="zh-CN" sz="2400" i="1" dirty="0"/>
              <a:t>V</a:t>
            </a:r>
            <a:r>
              <a:rPr lang="en-US" altLang="zh-CN" sz="2400" baseline="-25000" dirty="0"/>
              <a:t>OFF</a:t>
            </a:r>
            <a:r>
              <a:rPr lang="zh-CN" altLang="en-US" sz="2400" dirty="0"/>
              <a:t>－</a:t>
            </a:r>
            <a:r>
              <a:rPr lang="en-US" altLang="zh-CN" sz="2400" dirty="0"/>
              <a:t>0.8</a:t>
            </a:r>
            <a:endParaRPr lang="en-US" altLang="zh-CN" sz="2400" dirty="0"/>
          </a:p>
          <a:p>
            <a:pPr algn="l">
              <a:lnSpc>
                <a:spcPct val="130000"/>
              </a:lnSpc>
              <a:buNone/>
              <a:defRPr/>
            </a:pPr>
            <a:r>
              <a:rPr lang="en-US" altLang="zh-CN" sz="2400" dirty="0"/>
              <a:t>(</a:t>
            </a:r>
            <a:r>
              <a:rPr lang="en-US" altLang="zh-CN" sz="2400" i="1" dirty="0" err="1">
                <a:sym typeface="+mn-ea"/>
              </a:rPr>
              <a:t>V</a:t>
            </a:r>
            <a:r>
              <a:rPr lang="en-US" altLang="zh-CN" sz="2400" i="1" baseline="-25000" dirty="0" err="1">
                <a:sym typeface="+mn-ea"/>
              </a:rPr>
              <a:t>IL</a:t>
            </a:r>
            <a:r>
              <a:rPr lang="zh-CN" altLang="en-US" sz="2400" dirty="0"/>
              <a:t> ≤ </a:t>
            </a:r>
            <a:r>
              <a:rPr lang="en-US" altLang="zh-CN" sz="2400" dirty="0"/>
              <a:t>0.8)=1.36V-0.8V</a:t>
            </a:r>
            <a:endParaRPr lang="en-US" altLang="zh-CN" sz="2400" dirty="0"/>
          </a:p>
          <a:p>
            <a:pPr lvl="1" indent="-384175">
              <a:lnSpc>
                <a:spcPct val="130000"/>
              </a:lnSpc>
              <a:buNone/>
              <a:defRPr/>
            </a:pPr>
            <a:r>
              <a:rPr lang="zh-CN" altLang="en-US" sz="2200" dirty="0">
                <a:solidFill>
                  <a:srgbClr val="FF0000"/>
                </a:solidFill>
              </a:rPr>
              <a:t>高电平电平噪声容限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nH</a:t>
            </a:r>
            <a:r>
              <a:rPr lang="en-US" altLang="zh-CN" sz="2400" dirty="0"/>
              <a:t> = </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a:t>
            </a:r>
            <a:r>
              <a:rPr lang="en-US" altLang="zh-CN" sz="2400" i="1" dirty="0"/>
              <a:t>V</a:t>
            </a:r>
            <a:r>
              <a:rPr lang="en-US" altLang="zh-CN" sz="2400" baseline="-25000" dirty="0"/>
              <a:t>ON </a:t>
            </a:r>
            <a:r>
              <a:rPr lang="en-US" altLang="zh-CN" sz="2400" dirty="0"/>
              <a:t>= 2.0V</a:t>
            </a:r>
            <a:r>
              <a:rPr lang="zh-CN" altLang="en-US" sz="2400" dirty="0"/>
              <a:t>－</a:t>
            </a:r>
            <a:r>
              <a:rPr lang="en-US" altLang="zh-CN" sz="2400" i="1" dirty="0"/>
              <a:t>V</a:t>
            </a:r>
            <a:r>
              <a:rPr lang="en-US" altLang="zh-CN" sz="2400" baseline="-25000" dirty="0"/>
              <a:t>ON </a:t>
            </a:r>
            <a:endParaRPr lang="en-US" altLang="zh-CN" sz="2400" baseline="-25000" dirty="0"/>
          </a:p>
          <a:p>
            <a:pPr algn="l">
              <a:lnSpc>
                <a:spcPct val="130000"/>
              </a:lnSpc>
              <a:buNone/>
              <a:defRPr/>
            </a:pPr>
            <a:r>
              <a:rPr lang="en-US" altLang="zh-CN" sz="2400" dirty="0"/>
              <a:t>  =2.0 V-1.6V</a:t>
            </a:r>
            <a:endParaRPr lang="zh-CN" altLang="en-US" dirty="0"/>
          </a:p>
        </p:txBody>
      </p:sp>
      <p:graphicFrame>
        <p:nvGraphicFramePr>
          <p:cNvPr id="5" name="对象 4"/>
          <p:cNvGraphicFramePr/>
          <p:nvPr/>
        </p:nvGraphicFramePr>
        <p:xfrm>
          <a:off x="4632325" y="2944495"/>
          <a:ext cx="3394075" cy="3586480"/>
        </p:xfrm>
        <a:graphic>
          <a:graphicData uri="http://schemas.openxmlformats.org/presentationml/2006/ole">
            <mc:AlternateContent xmlns:mc="http://schemas.openxmlformats.org/markup-compatibility/2006">
              <mc:Choice xmlns:v="urn:schemas-microsoft-com:vml" Requires="v">
                <p:oleObj spid="_x0000_s6" name="" r:id="rId1" imgW="3238500" imgH="3524250" progId="Paint.Picture">
                  <p:embed/>
                </p:oleObj>
              </mc:Choice>
              <mc:Fallback>
                <p:oleObj name="" r:id="rId1" imgW="3238500" imgH="3524250" progId="Paint.Picture">
                  <p:embed/>
                  <p:pic>
                    <p:nvPicPr>
                      <p:cNvPr id="0" name="图片 5"/>
                      <p:cNvPicPr/>
                      <p:nvPr/>
                    </p:nvPicPr>
                    <p:blipFill>
                      <a:blip r:embed="rId2"/>
                    </p:blipFill>
                    <p:spPr>
                      <a:xfrm>
                        <a:off x="4632325" y="2944495"/>
                        <a:ext cx="3394075" cy="35864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268760"/>
            <a:ext cx="8229600" cy="4525963"/>
          </a:xfrm>
        </p:spPr>
        <p:txBody>
          <a:bodyPr>
            <a:normAutofit lnSpcReduction="20000"/>
          </a:bodyPr>
          <a:lstStyle/>
          <a:p>
            <a:pPr>
              <a:lnSpc>
                <a:spcPct val="130000"/>
              </a:lnSpc>
              <a:defRPr/>
            </a:pPr>
            <a:r>
              <a:rPr lang="zh-CN" altLang="en-US" sz="2400" dirty="0">
                <a:solidFill>
                  <a:srgbClr val="FF0000"/>
                </a:solidFill>
                <a:latin typeface="楷体_GB2312" pitchFamily="49" charset="-122"/>
                <a:ea typeface="楷体_GB2312" pitchFamily="49" charset="-122"/>
              </a:rPr>
              <a:t>传输时间</a:t>
            </a:r>
            <a:r>
              <a:rPr lang="zh-CN" altLang="en-US" sz="2400" dirty="0"/>
              <a:t>是一个动态参数，是晶体管</a:t>
            </a:r>
            <a:r>
              <a:rPr lang="en-US" altLang="zh-CN" sz="2400" dirty="0"/>
              <a:t>PN</a:t>
            </a:r>
            <a:r>
              <a:rPr lang="zh-CN" altLang="en-US" sz="2400" dirty="0"/>
              <a:t>节电容、分布寄生电容、负载电容等充放电时间引起的输出信号滞后于输入信号一定时间的参数</a:t>
            </a:r>
            <a:endParaRPr lang="zh-CN" altLang="en-US" sz="2400" dirty="0"/>
          </a:p>
          <a:p>
            <a:pPr>
              <a:lnSpc>
                <a:spcPct val="130000"/>
              </a:lnSpc>
              <a:defRPr/>
            </a:pPr>
            <a:r>
              <a:rPr lang="zh-CN" altLang="en-US" sz="1600" dirty="0"/>
              <a:t>（</a:t>
            </a:r>
            <a:r>
              <a:rPr lang="en-US" altLang="zh-CN" sz="1600" dirty="0"/>
              <a:t>寄生的含义就是本来没有在那个地方设计电容，但由于布线之间总是有互容，互容就好像是寄生在布线之间的一样，所以叫</a:t>
            </a:r>
            <a:r>
              <a:rPr lang="en-US" altLang="zh-CN" sz="1600" dirty="0">
                <a:solidFill>
                  <a:schemeClr val="accent2">
                    <a:lumMod val="75000"/>
                  </a:schemeClr>
                </a:solidFill>
              </a:rPr>
              <a:t>寄生电容</a:t>
            </a:r>
            <a:r>
              <a:rPr lang="en-US" altLang="zh-CN" sz="1600" dirty="0"/>
              <a:t>，又称杂散电容，寄生电容一般是指电感，电阻，芯片引脚等在高频情况下表现出来的电容特性.</a:t>
            </a:r>
            <a:r>
              <a:rPr lang="en-US" altLang="zh-CN" sz="1600" dirty="0">
                <a:solidFill>
                  <a:schemeClr val="accent6"/>
                </a:solidFill>
                <a:effectLst>
                  <a:outerShdw blurRad="38100" dist="25400" dir="5400000" algn="ctr" rotWithShape="0">
                    <a:srgbClr val="6E747A">
                      <a:alpha val="43000"/>
                    </a:srgbClr>
                  </a:outerShdw>
                </a:effectLst>
              </a:rPr>
              <a:t>负载电容是指晶振的两条引线连接IC块内部及外部所有有效电容之和，可看作晶振片在电路中串接电容</a:t>
            </a:r>
            <a:r>
              <a:rPr lang="zh-CN" altLang="en-US" sz="1600" dirty="0"/>
              <a:t>）</a:t>
            </a:r>
            <a:endParaRPr lang="zh-CN" altLang="en-US" sz="1600" dirty="0"/>
          </a:p>
          <a:p>
            <a:pPr>
              <a:lnSpc>
                <a:spcPct val="130000"/>
              </a:lnSpc>
              <a:defRPr/>
            </a:pPr>
            <a:r>
              <a:rPr lang="zh-CN" altLang="en-US" sz="2400" dirty="0"/>
              <a:t>平均传输时间</a:t>
            </a:r>
            <a:r>
              <a:rPr lang="en-US" altLang="zh-CN" sz="2400" i="1" dirty="0" err="1"/>
              <a:t>t</a:t>
            </a:r>
            <a:r>
              <a:rPr lang="en-US" altLang="zh-CN" sz="2400" i="1" baseline="-25000" dirty="0" err="1"/>
              <a:t>pd</a:t>
            </a:r>
            <a:r>
              <a:rPr lang="zh-CN" altLang="en-US" sz="2400" dirty="0"/>
              <a:t>由两部分构成</a:t>
            </a:r>
            <a:endParaRPr lang="en-US" altLang="zh-CN" sz="2400" dirty="0"/>
          </a:p>
          <a:p>
            <a:pPr lvl="1">
              <a:lnSpc>
                <a:spcPct val="130000"/>
              </a:lnSpc>
              <a:defRPr/>
            </a:pPr>
            <a:r>
              <a:rPr lang="zh-CN" altLang="en-US" sz="2200" dirty="0"/>
              <a:t>从高电平跃迁到低电平滞后时间 </a:t>
            </a:r>
            <a:r>
              <a:rPr lang="en-US" altLang="zh-CN" sz="2200" i="1" dirty="0" err="1"/>
              <a:t>t</a:t>
            </a:r>
            <a:r>
              <a:rPr lang="en-US" altLang="zh-CN" sz="2200" i="1" baseline="-25000" dirty="0" err="1"/>
              <a:t>PHL</a:t>
            </a:r>
            <a:endParaRPr lang="en-US" altLang="zh-CN" sz="2200" i="1" baseline="-25000" dirty="0"/>
          </a:p>
          <a:p>
            <a:pPr lvl="1">
              <a:lnSpc>
                <a:spcPct val="130000"/>
              </a:lnSpc>
              <a:defRPr/>
            </a:pPr>
            <a:r>
              <a:rPr lang="zh-CN" altLang="en-US" sz="2200" dirty="0"/>
              <a:t>从低电平跃迁到高电平滞后时间 </a:t>
            </a:r>
            <a:r>
              <a:rPr lang="en-US" altLang="zh-CN" sz="2200" i="1" dirty="0" err="1"/>
              <a:t>t</a:t>
            </a:r>
            <a:r>
              <a:rPr lang="en-US" altLang="zh-CN" sz="2200" i="1" baseline="-25000" dirty="0" err="1"/>
              <a:t>PLH</a:t>
            </a:r>
            <a:endParaRPr lang="zh-CN" altLang="en-US" sz="2200" dirty="0"/>
          </a:p>
          <a:p>
            <a:pPr>
              <a:lnSpc>
                <a:spcPct val="130000"/>
              </a:lnSpc>
            </a:pPr>
            <a:endParaRPr lang="zh-CN" altLang="en-US" dirty="0"/>
          </a:p>
        </p:txBody>
      </p:sp>
      <p:graphicFrame>
        <p:nvGraphicFramePr>
          <p:cNvPr id="4" name="对象 3"/>
          <p:cNvGraphicFramePr/>
          <p:nvPr/>
        </p:nvGraphicFramePr>
        <p:xfrm>
          <a:off x="2202656" y="4365104"/>
          <a:ext cx="4673600" cy="2187575"/>
        </p:xfrm>
        <a:graphic>
          <a:graphicData uri="http://schemas.openxmlformats.org/presentationml/2006/ole">
            <mc:AlternateContent xmlns:mc="http://schemas.openxmlformats.org/markup-compatibility/2006">
              <mc:Choice xmlns:v="urn:schemas-microsoft-com:vml" Requires="v">
                <p:oleObj spid="_x0000_s9240" name="Visio" r:id="rId1" imgW="3195320" imgH="1520825" progId="Visio.Drawing.11">
                  <p:embed/>
                </p:oleObj>
              </mc:Choice>
              <mc:Fallback>
                <p:oleObj name="Visio" r:id="rId1" imgW="3195320" imgH="1520825" progId="Visio.Drawing.11">
                  <p:embed/>
                  <p:pic>
                    <p:nvPicPr>
                      <p:cNvPr id="0" name="符号和折线图"/>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656" y="4365104"/>
                        <a:ext cx="46736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zh-CN" altLang="en-US" sz="2400" dirty="0"/>
              <a:t>平均延迟时间一般把电压的最大和最小值的中间</a:t>
            </a:r>
            <a:r>
              <a:rPr lang="en-US" altLang="zh-CN" sz="2400" dirty="0"/>
              <a:t>50</a:t>
            </a:r>
            <a:r>
              <a:rPr lang="zh-CN" altLang="en-US" sz="2400" dirty="0"/>
              <a:t>％点作为时间参考点，测出</a:t>
            </a:r>
            <a:r>
              <a:rPr lang="en-US" altLang="zh-CN" sz="2400" i="1" dirty="0" err="1"/>
              <a:t>t</a:t>
            </a:r>
            <a:r>
              <a:rPr lang="en-US" altLang="zh-CN" sz="2400" i="1" baseline="-25000" dirty="0" err="1"/>
              <a:t>PHL</a:t>
            </a:r>
            <a:r>
              <a:rPr lang="en-US" altLang="zh-CN" sz="2400" dirty="0"/>
              <a:t> </a:t>
            </a:r>
            <a:r>
              <a:rPr lang="zh-CN" altLang="en-US" sz="2400" dirty="0"/>
              <a:t>和</a:t>
            </a:r>
            <a:r>
              <a:rPr lang="en-US" altLang="zh-CN" sz="2400" i="1" dirty="0" err="1"/>
              <a:t>t</a:t>
            </a:r>
            <a:r>
              <a:rPr lang="en-US" altLang="zh-CN" sz="2400" i="1" baseline="-25000" dirty="0" err="1"/>
              <a:t>PLH</a:t>
            </a:r>
            <a:r>
              <a:rPr lang="zh-CN" altLang="en-US" sz="2400" dirty="0"/>
              <a:t>后求其平均值：</a:t>
            </a:r>
            <a:endParaRPr lang="zh-CN" altLang="en-US" sz="2400" dirty="0"/>
          </a:p>
          <a:p>
            <a:pPr algn="ctr">
              <a:lnSpc>
                <a:spcPct val="130000"/>
              </a:lnSpc>
              <a:buNone/>
              <a:defRPr/>
            </a:pPr>
            <a:r>
              <a:rPr lang="en-US" altLang="zh-CN" sz="2400" i="1" dirty="0" err="1"/>
              <a:t>t</a:t>
            </a:r>
            <a:r>
              <a:rPr lang="en-US" altLang="zh-CN" sz="2400" i="1" baseline="-25000" dirty="0" err="1"/>
              <a:t>pd</a:t>
            </a:r>
            <a:r>
              <a:rPr lang="en-US" altLang="zh-CN" sz="2400" i="1" baseline="-25000" dirty="0"/>
              <a:t> </a:t>
            </a:r>
            <a:r>
              <a:rPr lang="zh-CN" altLang="en-US" sz="2400" dirty="0"/>
              <a:t>＝</a:t>
            </a:r>
            <a:r>
              <a:rPr lang="en-US" altLang="zh-CN" sz="2400" dirty="0"/>
              <a:t> (</a:t>
            </a:r>
            <a:r>
              <a:rPr lang="en-US" altLang="zh-CN" sz="2400" i="1" dirty="0" err="1"/>
              <a:t>t</a:t>
            </a:r>
            <a:r>
              <a:rPr lang="en-US" altLang="zh-CN" sz="2400" i="1" baseline="-25000" dirty="0" err="1"/>
              <a:t>PHL</a:t>
            </a:r>
            <a:r>
              <a:rPr lang="zh-CN" altLang="en-US" sz="2400" dirty="0"/>
              <a:t>＋</a:t>
            </a:r>
            <a:r>
              <a:rPr lang="en-US" altLang="zh-CN" sz="2400" i="1" dirty="0" err="1"/>
              <a:t>t</a:t>
            </a:r>
            <a:r>
              <a:rPr lang="en-US" altLang="zh-CN" sz="2400" i="1" baseline="-25000" dirty="0" err="1"/>
              <a:t>PLH</a:t>
            </a:r>
            <a:r>
              <a:rPr lang="en-US" altLang="zh-CN" sz="2400" dirty="0"/>
              <a:t>)</a:t>
            </a:r>
            <a:r>
              <a:rPr lang="zh-CN" altLang="en-US" sz="2400" dirty="0"/>
              <a:t>／</a:t>
            </a:r>
            <a:r>
              <a:rPr lang="en-US" altLang="zh-CN" sz="2400" dirty="0"/>
              <a:t>2</a:t>
            </a:r>
            <a:endParaRPr lang="zh-CN" altLang="en-US" sz="2400" dirty="0"/>
          </a:p>
          <a:p>
            <a:pPr>
              <a:lnSpc>
                <a:spcPct val="130000"/>
              </a:lnSpc>
              <a:defRPr/>
            </a:pPr>
            <a:r>
              <a:rPr lang="zh-CN" altLang="en-US" sz="2400" dirty="0"/>
              <a:t>为提高测量精度，采用环形振荡器测量传输延迟时间：假设每个</a:t>
            </a:r>
            <a:r>
              <a:rPr lang="zh-CN" altLang="en-US" sz="2400" dirty="0">
                <a:latin typeface="楷体_GB2312" pitchFamily="49" charset="-122"/>
                <a:ea typeface="楷体_GB2312" pitchFamily="49" charset="-122"/>
              </a:rPr>
              <a:t>与非门</a:t>
            </a:r>
            <a:r>
              <a:rPr lang="zh-CN" altLang="en-US" sz="2400" dirty="0"/>
              <a:t>延迟时间相同，则振荡器周期 </a:t>
            </a:r>
            <a:r>
              <a:rPr lang="en-US" altLang="zh-CN" sz="2400" i="1" dirty="0"/>
              <a:t>T</a:t>
            </a:r>
            <a:r>
              <a:rPr lang="zh-CN" altLang="en-US" sz="2400" dirty="0"/>
              <a:t>＝</a:t>
            </a:r>
            <a:r>
              <a:rPr lang="en-US" altLang="zh-CN" sz="2400" dirty="0"/>
              <a:t>6 </a:t>
            </a:r>
            <a:r>
              <a:rPr lang="en-US" altLang="zh-CN" sz="2400" i="1" dirty="0" err="1"/>
              <a:t>t</a:t>
            </a:r>
            <a:r>
              <a:rPr lang="en-US" altLang="zh-CN" sz="2400" i="1" baseline="-25000" dirty="0" err="1"/>
              <a:t>pd</a:t>
            </a:r>
            <a:endParaRPr lang="en-US" altLang="zh-CN" sz="2400" i="1" baseline="-25000" dirty="0"/>
          </a:p>
          <a:p>
            <a:pPr>
              <a:lnSpc>
                <a:spcPct val="130000"/>
              </a:lnSpc>
              <a:defRPr/>
            </a:pPr>
            <a:r>
              <a:rPr lang="zh-CN" altLang="en-US" sz="2400" dirty="0"/>
              <a:t>一个逻辑门的延迟时间为 </a:t>
            </a:r>
            <a:r>
              <a:rPr lang="en-US" altLang="zh-CN" sz="2400" i="1" dirty="0"/>
              <a:t>T</a:t>
            </a:r>
            <a:r>
              <a:rPr lang="en-US" altLang="zh-CN" sz="2400" dirty="0"/>
              <a:t> / 6</a:t>
            </a:r>
            <a:endParaRPr lang="zh-CN" altLang="en-US" sz="2400" i="1" baseline="-25000" dirty="0"/>
          </a:p>
          <a:p>
            <a:endParaRPr lang="zh-CN" altLang="en-US" sz="2400" dirty="0"/>
          </a:p>
        </p:txBody>
      </p:sp>
      <p:graphicFrame>
        <p:nvGraphicFramePr>
          <p:cNvPr id="4" name="对象 3"/>
          <p:cNvGraphicFramePr>
            <a:graphicFrameLocks noChangeAspect="1"/>
          </p:cNvGraphicFramePr>
          <p:nvPr/>
        </p:nvGraphicFramePr>
        <p:xfrm>
          <a:off x="1630188" y="4509120"/>
          <a:ext cx="6326188" cy="2225675"/>
        </p:xfrm>
        <a:graphic>
          <a:graphicData uri="http://schemas.openxmlformats.org/presentationml/2006/ole">
            <mc:AlternateContent xmlns:mc="http://schemas.openxmlformats.org/markup-compatibility/2006">
              <mc:Choice xmlns:v="urn:schemas-microsoft-com:vml" Requires="v">
                <p:oleObj spid="_x0000_s11287" name="Visio" r:id="rId1" imgW="4114800" imgH="1461135" progId="Visio.Drawing.11">
                  <p:embed/>
                </p:oleObj>
              </mc:Choice>
              <mc:Fallback>
                <p:oleObj name="Visio" r:id="rId1" imgW="4114800" imgH="1461135"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88" y="4509120"/>
                        <a:ext cx="63261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r>
              <a:rPr lang="zh-CN" altLang="en-US" dirty="0">
                <a:sym typeface="+mn-ea"/>
              </a:rPr>
              <a:t>测量原理</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en-US" altLang="zh-CN" sz="2400" baseline="-25000" dirty="0"/>
              <a:t>74LS00</a:t>
            </a:r>
            <a:r>
              <a:rPr lang="zh-CN" altLang="en-US" sz="2400" baseline="-25000" dirty="0">
                <a:sym typeface="+mn-ea"/>
              </a:rPr>
              <a:t>与非门传输延迟测量</a:t>
            </a:r>
            <a:r>
              <a:rPr lang="zh-CN" altLang="en-US" sz="2400" dirty="0">
                <a:sym typeface="+mn-ea"/>
              </a:rPr>
              <a:t>：</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r>
              <a:rPr lang="en-US" altLang="zh-CN" sz="2400" baseline="-25000" dirty="0">
                <a:sym typeface="+mn-ea"/>
              </a:rPr>
              <a:t>4</a:t>
            </a:r>
            <a:r>
              <a:rPr lang="zh-CN" altLang="en-US" sz="2400" baseline="-25000" dirty="0">
                <a:sym typeface="+mn-ea"/>
              </a:rPr>
              <a:t>个可以吗？</a:t>
            </a:r>
            <a:endParaRPr lang="en-US" altLang="zh-CN" sz="2400" baseline="-25000" dirty="0">
              <a:sym typeface="+mn-ea"/>
            </a:endParaRPr>
          </a:p>
          <a:p>
            <a:pPr>
              <a:lnSpc>
                <a:spcPct val="130000"/>
              </a:lnSpc>
              <a:defRPr/>
            </a:pPr>
            <a:r>
              <a:rPr lang="en-US" altLang="zh-CN" sz="2400" baseline="-25000" dirty="0">
                <a:sym typeface="+mn-ea"/>
              </a:rPr>
              <a:t>CD4001</a:t>
            </a:r>
            <a:r>
              <a:rPr lang="zh-CN" altLang="en-US" sz="2400" baseline="-25000" dirty="0">
                <a:sym typeface="+mn-ea"/>
              </a:rPr>
              <a:t>或非门传输延迟测量： </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endParaRPr lang="zh-CN" altLang="en-US" sz="2400" baseline="-25000" dirty="0">
              <a:sym typeface="+mn-ea"/>
            </a:endParaRPr>
          </a:p>
        </p:txBody>
      </p:sp>
      <p:graphicFrame>
        <p:nvGraphicFramePr>
          <p:cNvPr id="5" name="对象 4"/>
          <p:cNvGraphicFramePr/>
          <p:nvPr/>
        </p:nvGraphicFramePr>
        <p:xfrm>
          <a:off x="1315085" y="2826385"/>
          <a:ext cx="6824980" cy="3122930"/>
        </p:xfrm>
        <a:graphic>
          <a:graphicData uri="http://schemas.openxmlformats.org/presentationml/2006/ole">
            <mc:AlternateContent xmlns:mc="http://schemas.openxmlformats.org/markup-compatibility/2006">
              <mc:Choice xmlns:v="urn:schemas-microsoft-com:vml" Requires="v">
                <p:oleObj spid="_x0000_s6" name="" r:id="rId1" imgW="6819900" imgH="3810000" progId="Paint.Picture">
                  <p:embed/>
                </p:oleObj>
              </mc:Choice>
              <mc:Fallback>
                <p:oleObj name="" r:id="rId1" imgW="6819900" imgH="3810000" progId="Paint.Picture">
                  <p:embed/>
                  <p:pic>
                    <p:nvPicPr>
                      <p:cNvPr id="0" name="图片 5"/>
                      <p:cNvPicPr/>
                      <p:nvPr/>
                    </p:nvPicPr>
                    <p:blipFill>
                      <a:blip r:embed="rId2"/>
                    </p:blipFill>
                    <p:spPr>
                      <a:xfrm>
                        <a:off x="1315085" y="2826385"/>
                        <a:ext cx="6824980" cy="31229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  纲</a:t>
            </a:r>
            <a:endParaRPr lang="zh-CN" altLang="en-US" dirty="0"/>
          </a:p>
        </p:txBody>
      </p:sp>
      <p:sp>
        <p:nvSpPr>
          <p:cNvPr id="3" name="内容占位符 2"/>
          <p:cNvSpPr>
            <a:spLocks noGrp="1"/>
          </p:cNvSpPr>
          <p:nvPr>
            <p:ph idx="1"/>
          </p:nvPr>
        </p:nvSpPr>
        <p:spPr/>
        <p:txBody>
          <a:bodyPr/>
          <a:lstStyle/>
          <a:p>
            <a:r>
              <a:rPr lang="zh-CN" altLang="en-US" dirty="0" smtClean="0"/>
              <a:t>实验目的</a:t>
            </a:r>
            <a:endParaRPr lang="en-US" altLang="zh-CN" dirty="0" smtClean="0"/>
          </a:p>
          <a:p>
            <a:r>
              <a:rPr lang="zh-CN" altLang="en-US" dirty="0" smtClean="0"/>
              <a:t>实验</a:t>
            </a:r>
            <a:r>
              <a:rPr lang="zh-CN" altLang="en-US" dirty="0"/>
              <a:t>设备与</a:t>
            </a:r>
            <a:r>
              <a:rPr lang="zh-CN" altLang="en-US" dirty="0" smtClean="0"/>
              <a:t>材料</a:t>
            </a:r>
            <a:endParaRPr lang="en-US" altLang="zh-CN" dirty="0" smtClean="0"/>
          </a:p>
          <a:p>
            <a:r>
              <a:rPr lang="zh-CN" altLang="en-US" dirty="0" smtClean="0"/>
              <a:t>实验任务</a:t>
            </a:r>
            <a:endParaRPr lang="en-US" altLang="zh-CN" dirty="0" smtClean="0"/>
          </a:p>
          <a:p>
            <a:r>
              <a:rPr lang="zh-CN" altLang="en-US" dirty="0" smtClean="0"/>
              <a:t>实验原理</a:t>
            </a:r>
            <a:endParaRPr lang="en-US" altLang="zh-CN" dirty="0" smtClean="0"/>
          </a:p>
          <a:p>
            <a:r>
              <a:rPr lang="zh-CN" altLang="en-US" dirty="0" smtClean="0"/>
              <a:t>实验内容与步骤</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中是指一个输入端接地，另一个输入端悬空时输入端流出的电流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157766" y="3729563"/>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766" y="3729563"/>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6" name="" r:id="rId3" imgW="2647950" imgH="2562225" progId="Paint.Picture">
                  <p:embed/>
                </p:oleObj>
              </mc:Choice>
              <mc:Fallback>
                <p:oleObj name="" r:id="rId3" imgW="2647950" imgH="2562225" progId="Paint.Picture">
                  <p:embed/>
                  <p:pic>
                    <p:nvPicPr>
                      <p:cNvPr id="0" name="图片 5"/>
                      <p:cNvPicPr/>
                      <p:nvPr/>
                    </p:nvPicPr>
                    <p:blipFill>
                      <a:blip r:embed="rId4"/>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空载导通功耗 </a:t>
            </a:r>
            <a:r>
              <a:rPr lang="en-US" altLang="zh-CN" i="1" dirty="0"/>
              <a:t>P</a:t>
            </a:r>
            <a:r>
              <a:rPr lang="en-US" altLang="zh-CN" baseline="-25000" dirty="0"/>
              <a:t>ON</a:t>
            </a:r>
            <a:endParaRPr lang="zh-CN" altLang="en-US" dirty="0"/>
          </a:p>
        </p:txBody>
      </p:sp>
      <p:sp>
        <p:nvSpPr>
          <p:cNvPr id="3" name="内容占位符 2"/>
          <p:cNvSpPr>
            <a:spLocks noGrp="1"/>
          </p:cNvSpPr>
          <p:nvPr>
            <p:ph idx="1"/>
          </p:nvPr>
        </p:nvSpPr>
        <p:spPr>
          <a:xfrm>
            <a:off x="457200" y="1024890"/>
            <a:ext cx="8229600" cy="2437130"/>
          </a:xfrm>
        </p:spPr>
        <p:txBody>
          <a:bodyPr>
            <a:normAutofit/>
          </a:bodyPr>
          <a:lstStyle/>
          <a:p>
            <a:pPr>
              <a:lnSpc>
                <a:spcPct val="150000"/>
              </a:lnSpc>
            </a:pPr>
            <a:r>
              <a:rPr lang="zh-CN" altLang="en-US" dirty="0">
                <a:solidFill>
                  <a:srgbClr val="FF0000"/>
                </a:solidFill>
              </a:rPr>
              <a:t>空载导通功耗 </a:t>
            </a:r>
            <a:r>
              <a:rPr lang="en-US" altLang="zh-CN" dirty="0"/>
              <a:t>PON</a:t>
            </a:r>
            <a:r>
              <a:rPr lang="zh-CN" altLang="en-US" dirty="0"/>
              <a:t>是指</a:t>
            </a:r>
            <a:r>
              <a:rPr lang="zh-CN" altLang="en-US" dirty="0">
                <a:solidFill>
                  <a:srgbClr val="FF0000"/>
                </a:solidFill>
              </a:rPr>
              <a:t>输出端为低电平</a:t>
            </a:r>
            <a:r>
              <a:rPr lang="zh-CN" altLang="en-US" dirty="0"/>
              <a:t>且不接负载时的器件功耗，用于衡量器件输出导通时的器件功耗</a:t>
            </a:r>
            <a:endParaRPr lang="zh-CN" altLang="en-US" dirty="0"/>
          </a:p>
          <a:p>
            <a:pPr>
              <a:lnSpc>
                <a:spcPct val="150000"/>
              </a:lnSpc>
            </a:pPr>
            <a:endParaRPr lang="zh-CN" altLang="en-US" dirty="0"/>
          </a:p>
          <a:p>
            <a:pPr>
              <a:lnSpc>
                <a:spcPct val="150000"/>
              </a:lnSpc>
            </a:pPr>
            <a:endParaRPr lang="zh-CN" altLang="en-US" dirty="0"/>
          </a:p>
        </p:txBody>
      </p:sp>
      <p:graphicFrame>
        <p:nvGraphicFramePr>
          <p:cNvPr id="4" name="对象 3"/>
          <p:cNvGraphicFramePr/>
          <p:nvPr/>
        </p:nvGraphicFramePr>
        <p:xfrm>
          <a:off x="6198870" y="3612515"/>
          <a:ext cx="2487930" cy="2459355"/>
        </p:xfrm>
        <a:graphic>
          <a:graphicData uri="http://schemas.openxmlformats.org/presentationml/2006/ole">
            <mc:AlternateContent xmlns:mc="http://schemas.openxmlformats.org/markup-compatibility/2006">
              <mc:Choice xmlns:v="urn:schemas-microsoft-com:vml" Requires="v">
                <p:oleObj spid="_x0000_s5" name="" r:id="rId1" imgW="2486025" imgH="2457450" progId="Paint.Picture">
                  <p:embed/>
                </p:oleObj>
              </mc:Choice>
              <mc:Fallback>
                <p:oleObj name="" r:id="rId1" imgW="2486025" imgH="2457450" progId="Paint.Picture">
                  <p:embed/>
                  <p:pic>
                    <p:nvPicPr>
                      <p:cNvPr id="0" name="图片 4"/>
                      <p:cNvPicPr/>
                      <p:nvPr/>
                    </p:nvPicPr>
                    <p:blipFill>
                      <a:blip r:embed="rId2"/>
                    </p:blipFill>
                    <p:spPr>
                      <a:xfrm>
                        <a:off x="6198870" y="3612515"/>
                        <a:ext cx="2487930" cy="2459355"/>
                      </a:xfrm>
                      <a:prstGeom prst="rect">
                        <a:avLst/>
                      </a:prstGeom>
                    </p:spPr>
                  </p:pic>
                </p:oleObj>
              </mc:Fallback>
            </mc:AlternateContent>
          </a:graphicData>
        </a:graphic>
      </p:graphicFrame>
      <p:sp>
        <p:nvSpPr>
          <p:cNvPr id="6" name="文本框 5"/>
          <p:cNvSpPr txBox="1"/>
          <p:nvPr/>
        </p:nvSpPr>
        <p:spPr>
          <a:xfrm>
            <a:off x="728980" y="3301365"/>
            <a:ext cx="5142865" cy="3082290"/>
          </a:xfrm>
          <a:prstGeom prst="rect">
            <a:avLst/>
          </a:prstGeom>
          <a:noFill/>
        </p:spPr>
        <p:txBody>
          <a:bodyPr wrap="square" rtlCol="0">
            <a:spAutoFit/>
          </a:bodyPr>
          <a:p>
            <a:r>
              <a:rPr lang="zh-CN" altLang="en-US" sz="2800" b="1" dirty="0">
                <a:solidFill>
                  <a:schemeClr val="tx2">
                    <a:lumMod val="60000"/>
                    <a:lumOff val="40000"/>
                  </a:schemeClr>
                </a:solidFill>
                <a:sym typeface="+mn-ea"/>
              </a:rPr>
              <a:t>在</a:t>
            </a:r>
            <a:r>
              <a:rPr lang="en-US" altLang="zh-CN" sz="2800" b="1" dirty="0">
                <a:solidFill>
                  <a:schemeClr val="tx2">
                    <a:lumMod val="60000"/>
                    <a:lumOff val="40000"/>
                  </a:schemeClr>
                </a:solidFill>
                <a:sym typeface="+mn-ea"/>
              </a:rPr>
              <a:t>74LS00</a:t>
            </a:r>
            <a:r>
              <a:rPr lang="zh-CN" altLang="en-US" sz="2800" b="1" dirty="0">
                <a:solidFill>
                  <a:schemeClr val="tx2">
                    <a:lumMod val="60000"/>
                    <a:lumOff val="40000"/>
                  </a:schemeClr>
                </a:solidFill>
                <a:sym typeface="+mn-ea"/>
              </a:rPr>
              <a:t>中是指输入端均接高电平时，输出端为低电平且不接负载时的器件功耗。</a:t>
            </a:r>
            <a:endParaRPr lang="zh-CN" altLang="en-US" sz="2800" b="1" dirty="0">
              <a:solidFill>
                <a:schemeClr val="tx2">
                  <a:lumMod val="60000"/>
                  <a:lumOff val="40000"/>
                </a:schemeClr>
              </a:solidFill>
              <a:sym typeface="+mn-ea"/>
            </a:endParaRPr>
          </a:p>
          <a:p>
            <a:r>
              <a:rPr lang="zh-CN" altLang="en-US" sz="2800"/>
              <a:t>功耗：指的是在单位时间中所消耗的能源的数量，单位为W。电路中指整机或设备所需的电源功率</a:t>
            </a:r>
            <a:endParaRPr lang="zh-CN" altLang="en-US" sz="2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空载截止功耗</a:t>
            </a:r>
            <a:r>
              <a:rPr lang="en-US" altLang="zh-CN" i="1" dirty="0"/>
              <a:t>P</a:t>
            </a:r>
            <a:r>
              <a:rPr lang="en-US" altLang="zh-CN" baseline="-25000" dirty="0"/>
              <a:t>OFF</a:t>
            </a:r>
            <a:endParaRPr lang="zh-CN" altLang="en-US" dirty="0"/>
          </a:p>
        </p:txBody>
      </p:sp>
      <p:sp>
        <p:nvSpPr>
          <p:cNvPr id="3" name="内容占位符 2"/>
          <p:cNvSpPr>
            <a:spLocks noGrp="1"/>
          </p:cNvSpPr>
          <p:nvPr>
            <p:ph idx="1"/>
          </p:nvPr>
        </p:nvSpPr>
        <p:spPr>
          <a:xfrm>
            <a:off x="457200" y="1340485"/>
            <a:ext cx="8229600" cy="2305050"/>
          </a:xfrm>
        </p:spPr>
        <p:txBody>
          <a:bodyPr>
            <a:normAutofit lnSpcReduction="10000"/>
          </a:bodyPr>
          <a:lstStyle/>
          <a:p>
            <a:pPr>
              <a:lnSpc>
                <a:spcPct val="150000"/>
              </a:lnSpc>
            </a:pPr>
            <a:r>
              <a:rPr lang="zh-CN" altLang="en-US" dirty="0">
                <a:solidFill>
                  <a:srgbClr val="FF0000"/>
                </a:solidFill>
              </a:rPr>
              <a:t>空载截止功耗</a:t>
            </a:r>
            <a:r>
              <a:rPr lang="en-US" altLang="zh-CN" dirty="0"/>
              <a:t>POFF</a:t>
            </a:r>
            <a:r>
              <a:rPr lang="zh-CN" altLang="en-US" dirty="0"/>
              <a:t>是指输出端为</a:t>
            </a:r>
            <a:r>
              <a:rPr lang="zh-CN" altLang="en-US" dirty="0">
                <a:solidFill>
                  <a:srgbClr val="FF0000"/>
                </a:solidFill>
              </a:rPr>
              <a:t>高电平</a:t>
            </a:r>
            <a:r>
              <a:rPr lang="zh-CN" altLang="en-US" dirty="0"/>
              <a:t>且不接负载时的器件功耗，用于衡量器件输出截止时的器件功耗</a:t>
            </a:r>
            <a:endParaRPr lang="zh-CN" altLang="en-US" dirty="0"/>
          </a:p>
          <a:p>
            <a:pPr>
              <a:lnSpc>
                <a:spcPct val="150000"/>
              </a:lnSpc>
            </a:pPr>
            <a:endParaRPr lang="zh-CN" altLang="en-US" dirty="0"/>
          </a:p>
        </p:txBody>
      </p:sp>
      <p:graphicFrame>
        <p:nvGraphicFramePr>
          <p:cNvPr id="4" name="对象 3"/>
          <p:cNvGraphicFramePr/>
          <p:nvPr/>
        </p:nvGraphicFramePr>
        <p:xfrm>
          <a:off x="5903595" y="2933700"/>
          <a:ext cx="2649855" cy="3364865"/>
        </p:xfrm>
        <a:graphic>
          <a:graphicData uri="http://schemas.openxmlformats.org/presentationml/2006/ole">
            <mc:AlternateContent xmlns:mc="http://schemas.openxmlformats.org/markup-compatibility/2006">
              <mc:Choice xmlns:v="urn:schemas-microsoft-com:vml" Requires="v">
                <p:oleObj spid="_x0000_s5" name="" r:id="rId1" imgW="2647950" imgH="3362325" progId="Paint.Picture">
                  <p:embed/>
                </p:oleObj>
              </mc:Choice>
              <mc:Fallback>
                <p:oleObj name="" r:id="rId1" imgW="2647950" imgH="3362325" progId="Paint.Picture">
                  <p:embed/>
                  <p:pic>
                    <p:nvPicPr>
                      <p:cNvPr id="0" name="图片 4"/>
                      <p:cNvPicPr/>
                      <p:nvPr/>
                    </p:nvPicPr>
                    <p:blipFill>
                      <a:blip r:embed="rId2"/>
                      <a:stretch>
                        <a:fillRect/>
                      </a:stretch>
                    </p:blipFill>
                    <p:spPr>
                      <a:xfrm>
                        <a:off x="5903595" y="2933700"/>
                        <a:ext cx="2649855" cy="3364865"/>
                      </a:xfrm>
                      <a:prstGeom prst="rect">
                        <a:avLst/>
                      </a:prstGeom>
                    </p:spPr>
                  </p:pic>
                </p:oleObj>
              </mc:Fallback>
            </mc:AlternateContent>
          </a:graphicData>
        </a:graphic>
      </p:graphicFrame>
      <p:sp>
        <p:nvSpPr>
          <p:cNvPr id="6" name="文本框 5"/>
          <p:cNvSpPr txBox="1"/>
          <p:nvPr/>
        </p:nvSpPr>
        <p:spPr>
          <a:xfrm>
            <a:off x="606425" y="3585845"/>
            <a:ext cx="4759325" cy="2061210"/>
          </a:xfrm>
          <a:prstGeom prst="rect">
            <a:avLst/>
          </a:prstGeom>
          <a:noFill/>
        </p:spPr>
        <p:txBody>
          <a:bodyPr wrap="square" rtlCol="0">
            <a:spAutoFit/>
          </a:bodyPr>
          <a:p>
            <a:r>
              <a:rPr lang="zh-CN" altLang="en-US" sz="3200" dirty="0">
                <a:sym typeface="+mn-ea"/>
              </a:rPr>
              <a:t>在</a:t>
            </a:r>
            <a:r>
              <a:rPr lang="en-US" altLang="zh-CN" sz="3200" dirty="0">
                <a:sym typeface="+mn-ea"/>
              </a:rPr>
              <a:t>74LS00</a:t>
            </a:r>
            <a:r>
              <a:rPr lang="zh-CN" altLang="en-US" sz="3200" dirty="0">
                <a:sym typeface="+mn-ea"/>
              </a:rPr>
              <a:t>中是指输入端均接低电平时，输出端为高电平且不接负载时的器件功耗</a:t>
            </a:r>
            <a:endParaRPr lang="zh-CN" altLang="en-US" sz="3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140" y="242570"/>
            <a:ext cx="7306310" cy="954405"/>
          </a:xfrm>
        </p:spPr>
        <p:txBody>
          <a:bodyPr>
            <a:normAutofit/>
          </a:bodyPr>
          <a:lstStyle/>
          <a:p>
            <a:r>
              <a:rPr lang="zh-CN" altLang="en-US" dirty="0">
                <a:solidFill>
                  <a:srgbClr val="FF0000"/>
                </a:solidFill>
              </a:rPr>
              <a:t>实验内容与测试步骤（实验内容）</a:t>
            </a:r>
            <a:endParaRPr lang="zh-CN" altLang="en-US" dirty="0">
              <a:solidFill>
                <a:srgbClr val="FF0000"/>
              </a:solidFill>
            </a:endParaRPr>
          </a:p>
        </p:txBody>
      </p:sp>
      <p:sp>
        <p:nvSpPr>
          <p:cNvPr id="3" name="内容占位符 2"/>
          <p:cNvSpPr>
            <a:spLocks noGrp="1"/>
          </p:cNvSpPr>
          <p:nvPr>
            <p:ph idx="1"/>
          </p:nvPr>
        </p:nvSpPr>
        <p:spPr>
          <a:xfrm>
            <a:off x="457200" y="1484784"/>
            <a:ext cx="8507288" cy="4525963"/>
          </a:xfrm>
        </p:spPr>
        <p:txBody>
          <a:bodyPr>
            <a:normAutofit/>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a:t>
            </a:r>
            <a:r>
              <a:rPr lang="zh-CN" altLang="en-US" sz="2800" dirty="0" smtClean="0"/>
              <a:t>功能</a:t>
            </a:r>
            <a:endParaRPr lang="en-US" altLang="zh-CN" sz="2800" dirty="0" smtClean="0"/>
          </a:p>
          <a:p>
            <a:endParaRPr lang="zh-CN" altLang="en-US" sz="2800" dirty="0"/>
          </a:p>
          <a:p>
            <a:r>
              <a:rPr lang="zh-CN" altLang="en-US" sz="2800" dirty="0"/>
              <a:t>测量集成电路</a:t>
            </a:r>
            <a:r>
              <a:rPr lang="en-US" altLang="zh-CN" sz="2800" dirty="0"/>
              <a:t>74LS00</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800" dirty="0"/>
              <a:t>测量集成电路</a:t>
            </a:r>
            <a:r>
              <a:rPr lang="en-US" altLang="zh-CN" sz="2800" dirty="0"/>
              <a:t>CD4001</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600" dirty="0"/>
              <a:t>测量集成电路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验证</a:t>
            </a:r>
            <a:r>
              <a:rPr lang="en-US" altLang="zh-CN" dirty="0"/>
              <a:t>74LS00</a:t>
            </a:r>
            <a:r>
              <a:rPr lang="zh-CN" altLang="en-US" dirty="0"/>
              <a:t>“与非”门逻辑功能</a:t>
            </a:r>
            <a:endParaRPr lang="zh-CN" altLang="en-US" dirty="0"/>
          </a:p>
        </p:txBody>
      </p:sp>
      <p:sp>
        <p:nvSpPr>
          <p:cNvPr id="4" name="内容占位符 4"/>
          <p:cNvSpPr>
            <a:spLocks noGrp="1"/>
          </p:cNvSpPr>
          <p:nvPr>
            <p:ph idx="1"/>
          </p:nvPr>
        </p:nvSpPr>
        <p:spPr>
          <a:xfrm>
            <a:off x="251520" y="1241822"/>
            <a:ext cx="4474840" cy="5643562"/>
          </a:xfrm>
        </p:spPr>
        <p:txBody>
          <a:bodyPr>
            <a:noAutofit/>
          </a:bodyPr>
          <a:lstStyle/>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r>
              <a:rPr lang="zh-CN" altLang="en-US" sz="2400" dirty="0" smtClean="0">
                <a:solidFill>
                  <a:srgbClr val="FF0000"/>
                </a:solidFill>
                <a:effectLst>
                  <a:outerShdw blurRad="50800" dist="38100" dir="2700000" algn="tl" rotWithShape="0">
                    <a:prstClr val="black">
                      <a:alpha val="40000"/>
                    </a:prstClr>
                  </a:outerShdw>
                </a:effectLst>
              </a:rPr>
              <a:t>注意芯片的方向</a:t>
            </a:r>
            <a:endParaRPr lang="zh-CN" altLang="en-US" sz="2400" dirty="0" smtClean="0">
              <a:solidFill>
                <a:srgbClr val="FF0000"/>
              </a:solidFill>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接电压</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a:t>
            </a:r>
            <a:r>
              <a:rPr lang="en-US" altLang="zh-CN" sz="2400" i="1" dirty="0" smtClean="0">
                <a:effectLst>
                  <a:outerShdw blurRad="50800" dist="38100" dir="2700000" algn="tl" rotWithShape="0">
                    <a:prstClr val="black">
                      <a:alpha val="40000"/>
                    </a:prstClr>
                  </a:outerShdw>
                </a:effectLst>
              </a:rPr>
              <a:t>F </a:t>
            </a:r>
            <a:r>
              <a:rPr lang="zh-CN" altLang="en-US" sz="2400" dirty="0" smtClean="0">
                <a:effectLst>
                  <a:outerShdw blurRad="50800" dist="38100" dir="2700000" algn="tl" rotWithShape="0">
                    <a:prstClr val="black">
                      <a:alpha val="40000"/>
                    </a:prstClr>
                  </a:outerShdw>
                </a:effectLst>
              </a:rPr>
              <a:t>电压并记入右表</a:t>
            </a:r>
            <a:endParaRPr lang="zh-CN" altLang="en-US" sz="2400" dirty="0"/>
          </a:p>
        </p:txBody>
      </p:sp>
      <p:graphicFrame>
        <p:nvGraphicFramePr>
          <p:cNvPr id="5" name="表格"/>
          <p:cNvGraphicFramePr>
            <a:graphicFrameLocks noGrp="1"/>
          </p:cNvGraphicFramePr>
          <p:nvPr/>
        </p:nvGraphicFramePr>
        <p:xfrm>
          <a:off x="6463036" y="4786313"/>
          <a:ext cx="2357436" cy="1524000"/>
        </p:xfrm>
        <a:graphic>
          <a:graphicData uri="http://schemas.openxmlformats.org/drawingml/2006/table">
            <a:tbl>
              <a:tblPr firstRow="1" bandRow="1">
                <a:tableStyleId>{BC89EF96-8CEA-46FF-86C4-4CE0E7609802}</a:tableStyleId>
              </a:tblPr>
              <a:tblGrid>
                <a:gridCol w="785812"/>
                <a:gridCol w="785812"/>
                <a:gridCol w="785812"/>
              </a:tblGrid>
              <a:tr h="251459">
                <a:tc>
                  <a:txBody>
                    <a:bodyPr/>
                    <a:lstStyle/>
                    <a:p>
                      <a:pPr algn="ctr"/>
                      <a:r>
                        <a:rPr lang="en-US" altLang="zh-CN" sz="1400" i="1" baseline="0" dirty="0" smtClean="0">
                          <a:latin typeface="Times New Roman" panose="02020603050405020304" pitchFamily="18" charset="0"/>
                          <a:ea typeface="新宋体" panose="02010609030101010101" charset="-122"/>
                        </a:rPr>
                        <a:t>V</a:t>
                      </a:r>
                      <a:r>
                        <a:rPr lang="en-US" altLang="zh-CN" sz="1400" baseline="-25000" dirty="0" smtClean="0">
                          <a:latin typeface="Times New Roman" panose="02020603050405020304" pitchFamily="18" charset="0"/>
                          <a:ea typeface="新宋体" panose="02010609030101010101" charset="-122"/>
                        </a:rPr>
                        <a:t>B</a:t>
                      </a:r>
                      <a:r>
                        <a:rPr lang="en-US" altLang="zh-CN" sz="1400" i="0" baseline="0" dirty="0" smtClean="0">
                          <a:latin typeface="Times New Roman" panose="02020603050405020304" pitchFamily="18" charset="0"/>
                          <a:ea typeface="新宋体" panose="02010609030101010101" charset="-122"/>
                        </a:rPr>
                        <a:t>(V)</a:t>
                      </a:r>
                      <a:endParaRPr lang="zh-CN" altLang="en-US" sz="1400" baseline="-25000" dirty="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u="none" baseline="0" smtClean="0">
                          <a:latin typeface="Times New Roman" panose="02020603050405020304" pitchFamily="18" charset="0"/>
                          <a:ea typeface="新宋体" panose="02010609030101010101" charset="-122"/>
                        </a:rPr>
                        <a:t>V</a:t>
                      </a:r>
                      <a:r>
                        <a:rPr lang="en-US" altLang="zh-CN" sz="1400" baseline="-25000" smtClean="0">
                          <a:latin typeface="Times New Roman" panose="02020603050405020304" pitchFamily="18" charset="0"/>
                          <a:ea typeface="新宋体" panose="02010609030101010101" charset="-122"/>
                        </a:rPr>
                        <a:t>A</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baseline="0" smtClean="0">
                          <a:latin typeface="Times New Roman" panose="02020603050405020304" pitchFamily="18" charset="0"/>
                          <a:ea typeface="新宋体" panose="02010609030101010101" charset="-122"/>
                        </a:rPr>
                        <a:t>V</a:t>
                      </a:r>
                      <a:r>
                        <a:rPr lang="en-US" altLang="zh-CN" sz="1400" i="0" baseline="-25000" smtClean="0">
                          <a:latin typeface="Times New Roman" panose="02020603050405020304" pitchFamily="18" charset="0"/>
                          <a:ea typeface="新宋体" panose="02010609030101010101" charset="-122"/>
                        </a:rPr>
                        <a:t>F</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r>
              <a:tr h="251459">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tc>
              </a:tr>
            </a:tbl>
          </a:graphicData>
        </a:graphic>
      </p:graphicFrame>
      <p:pic>
        <p:nvPicPr>
          <p:cNvPr id="6"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342" y="4714875"/>
            <a:ext cx="14668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285875"/>
            <a:ext cx="334962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74LS00</a:t>
            </a:r>
            <a:r>
              <a:rPr lang="zh-CN" altLang="en-US" dirty="0">
                <a:sym typeface="+mn-ea"/>
              </a:rPr>
              <a:t>测试接线图</a:t>
            </a:r>
            <a:endParaRPr lang="en-US" altLang="zh-CN" dirty="0">
              <a:sym typeface="+mn-ea"/>
            </a:endParaRPr>
          </a:p>
        </p:txBody>
      </p:sp>
      <p:pic>
        <p:nvPicPr>
          <p:cNvPr id="4" name="内容占位符 3" descr="74LS00_副本"/>
          <p:cNvPicPr>
            <a:picLocks noChangeAspect="1"/>
          </p:cNvPicPr>
          <p:nvPr>
            <p:ph idx="1"/>
          </p:nvPr>
        </p:nvPicPr>
        <p:blipFill>
          <a:blip r:embed="rId1"/>
          <a:stretch>
            <a:fillRect/>
          </a:stretch>
        </p:blipFill>
        <p:spPr>
          <a:xfrm>
            <a:off x="1891665" y="1653540"/>
            <a:ext cx="4362450" cy="4627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581528" cy="954360"/>
          </a:xfrm>
        </p:spPr>
        <p:txBody>
          <a:bodyPr>
            <a:normAutofit fontScale="90000"/>
          </a:bodyPr>
          <a:lstStyle/>
          <a:p>
            <a:r>
              <a:rPr lang="zh-CN" altLang="en-US" dirty="0"/>
              <a:t>验证</a:t>
            </a:r>
            <a:r>
              <a:rPr lang="en-US" altLang="zh-CN" dirty="0"/>
              <a:t>CD4001 </a:t>
            </a:r>
            <a:r>
              <a:rPr lang="zh-CN" altLang="en-US" dirty="0"/>
              <a:t>“或非”门逻辑功能</a:t>
            </a:r>
            <a:endParaRPr lang="zh-CN" altLang="en-US" dirty="0"/>
          </a:p>
        </p:txBody>
      </p:sp>
      <p:sp>
        <p:nvSpPr>
          <p:cNvPr id="9" name="内容占位符 4"/>
          <p:cNvSpPr>
            <a:spLocks noGrp="1"/>
          </p:cNvSpPr>
          <p:nvPr>
            <p:ph idx="1"/>
          </p:nvPr>
        </p:nvSpPr>
        <p:spPr>
          <a:xfrm>
            <a:off x="179512" y="1313830"/>
            <a:ext cx="4824536" cy="5283522"/>
          </a:xfrm>
        </p:spPr>
        <p:txBody>
          <a:bodyPr>
            <a:normAutofit fontScale="92500" lnSpcReduction="10000"/>
          </a:bodyPr>
          <a:lstStyle/>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接直流</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电压，地端接地线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所有组合，测量输入端</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及输出端</a:t>
            </a:r>
            <a:r>
              <a:rPr lang="en-US" altLang="zh-CN" sz="2400" i="1" dirty="0" smtClean="0">
                <a:effectLst>
                  <a:outerShdw blurRad="50800" dist="38100" dir="2700000" algn="tl" rotWithShape="0">
                    <a:prstClr val="black">
                      <a:alpha val="40000"/>
                    </a:prstClr>
                  </a:outerShdw>
                </a:effectLst>
              </a:rPr>
              <a:t>F</a:t>
            </a:r>
            <a:r>
              <a:rPr lang="zh-CN" altLang="en-US" sz="2400" dirty="0" smtClean="0">
                <a:effectLst>
                  <a:outerShdw blurRad="50800" dist="38100" dir="2700000" algn="tl" rotWithShape="0">
                    <a:prstClr val="black">
                      <a:alpha val="40000"/>
                    </a:prstClr>
                  </a:outerShdw>
                </a:effectLst>
              </a:rPr>
              <a:t>电压值，记录右表</a:t>
            </a:r>
            <a:endParaRPr lang="en-US" altLang="zh-CN"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重复步骤</a:t>
            </a:r>
            <a:r>
              <a:rPr lang="en-US" altLang="zh-CN" sz="2400" dirty="0" smtClean="0">
                <a:effectLst>
                  <a:outerShdw blurRad="50800" dist="38100" dir="2700000" algn="tl" rotWithShape="0">
                    <a:prstClr val="black">
                      <a:alpha val="40000"/>
                    </a:prstClr>
                  </a:outerShdw>
                </a:effectLst>
              </a:rPr>
              <a:t>3~4</a:t>
            </a:r>
            <a:r>
              <a:rPr lang="zh-CN" altLang="en-US" sz="2400" dirty="0" smtClean="0">
                <a:effectLst>
                  <a:outerShdw blurRad="50800" dist="38100" dir="2700000" algn="tl" rotWithShape="0">
                    <a:prstClr val="black">
                      <a:alpha val="40000"/>
                    </a:prstClr>
                  </a:outerShdw>
                </a:effectLst>
              </a:rPr>
              <a:t>，测量其他</a:t>
            </a:r>
            <a:r>
              <a:rPr lang="en-US" altLang="zh-CN" sz="2400" dirty="0" smtClean="0">
                <a:effectLst>
                  <a:outerShdw blurRad="50800" dist="38100" dir="2700000" algn="tl" rotWithShape="0">
                    <a:prstClr val="black">
                      <a:alpha val="40000"/>
                    </a:prstClr>
                  </a:outerShdw>
                </a:effectLst>
              </a:rPr>
              <a:t>3</a:t>
            </a:r>
            <a:r>
              <a:rPr lang="zh-CN" altLang="en-US" sz="2400" dirty="0" smtClean="0">
                <a:effectLst>
                  <a:outerShdw blurRad="50800" dist="38100" dir="2700000" algn="tl" rotWithShape="0">
                    <a:prstClr val="black">
                      <a:alpha val="40000"/>
                    </a:prstClr>
                  </a:outerShdw>
                </a:effectLst>
              </a:rPr>
              <a:t>个门的逻辑关系并判断门的好坏</a:t>
            </a:r>
            <a:endParaRPr lang="zh-CN" altLang="en-US" sz="2400" dirty="0"/>
          </a:p>
        </p:txBody>
      </p:sp>
      <p:graphicFrame>
        <p:nvGraphicFramePr>
          <p:cNvPr id="10" name="表格"/>
          <p:cNvGraphicFramePr>
            <a:graphicFrameLocks noGrp="1"/>
          </p:cNvGraphicFramePr>
          <p:nvPr/>
        </p:nvGraphicFramePr>
        <p:xfrm>
          <a:off x="6508056" y="4834088"/>
          <a:ext cx="2384424" cy="1619248"/>
        </p:xfrm>
        <a:graphic>
          <a:graphicData uri="http://schemas.openxmlformats.org/drawingml/2006/table">
            <a:tbl>
              <a:tblPr firstRow="1" bandRow="1">
                <a:tableStyleId>{BC89EF96-8CEA-46FF-86C4-4CE0E7609802}</a:tableStyleId>
              </a:tblPr>
              <a:tblGrid>
                <a:gridCol w="794808"/>
                <a:gridCol w="794808"/>
                <a:gridCol w="794808"/>
              </a:tblGrid>
              <a:tr h="335280">
                <a:tc>
                  <a:txBody>
                    <a:bodyPr/>
                    <a:lstStyle/>
                    <a:p>
                      <a:pPr algn="ctr"/>
                      <a:r>
                        <a:rPr lang="en-US" altLang="zh-CN" sz="1600" i="1" baseline="0" dirty="0" smtClean="0">
                          <a:latin typeface="Times New Roman" panose="02020603050405020304" pitchFamily="18" charset="0"/>
                          <a:ea typeface="新宋体" panose="02010609030101010101" charset="-122"/>
                        </a:rPr>
                        <a:t>V</a:t>
                      </a:r>
                      <a:r>
                        <a:rPr lang="en-US" altLang="zh-CN" sz="1600" baseline="-25000" dirty="0" smtClean="0">
                          <a:latin typeface="Times New Roman" panose="02020603050405020304" pitchFamily="18" charset="0"/>
                          <a:ea typeface="新宋体" panose="02010609030101010101" charset="-122"/>
                        </a:rPr>
                        <a:t>B</a:t>
                      </a:r>
                      <a:r>
                        <a:rPr lang="en-US" altLang="zh-CN" sz="1600" i="0" baseline="0" dirty="0" smtClean="0">
                          <a:latin typeface="Times New Roman" panose="02020603050405020304" pitchFamily="18" charset="0"/>
                          <a:ea typeface="新宋体" panose="02010609030101010101" charset="-122"/>
                        </a:rPr>
                        <a:t>(V)</a:t>
                      </a:r>
                      <a:endParaRPr lang="zh-CN" altLang="en-US" sz="1600" baseline="-25000" dirty="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u="none" baseline="0" smtClean="0">
                          <a:latin typeface="Times New Roman" panose="02020603050405020304" pitchFamily="18" charset="0"/>
                          <a:ea typeface="新宋体" panose="02010609030101010101" charset="-122"/>
                        </a:rPr>
                        <a:t>V</a:t>
                      </a:r>
                      <a:r>
                        <a:rPr lang="en-US" altLang="zh-CN" sz="1600" baseline="-25000" smtClean="0">
                          <a:latin typeface="Times New Roman" panose="02020603050405020304" pitchFamily="18" charset="0"/>
                          <a:ea typeface="新宋体" panose="02010609030101010101" charset="-122"/>
                        </a:rPr>
                        <a:t>A</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baseline="0" smtClean="0">
                          <a:latin typeface="Times New Roman" panose="02020603050405020304" pitchFamily="18" charset="0"/>
                          <a:ea typeface="新宋体" panose="02010609030101010101" charset="-122"/>
                        </a:rPr>
                        <a:t>V</a:t>
                      </a:r>
                      <a:r>
                        <a:rPr lang="en-US" altLang="zh-CN" sz="1600" i="0" baseline="-25000" smtClean="0">
                          <a:latin typeface="Times New Roman" panose="02020603050405020304" pitchFamily="18" charset="0"/>
                          <a:ea typeface="新宋体" panose="02010609030101010101" charset="-122"/>
                        </a:rPr>
                        <a:t>F</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r>
            </a:tbl>
          </a:graphicData>
        </a:graphic>
      </p:graphicFrame>
      <p:pic>
        <p:nvPicPr>
          <p:cNvPr id="11" name="Picture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4775795"/>
            <a:ext cx="14287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3" y="1268760"/>
            <a:ext cx="35528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869560" cy="954360"/>
          </a:xfrm>
        </p:spPr>
        <p:txBody>
          <a:bodyPr>
            <a:normAutofit fontScale="90000"/>
          </a:bodyPr>
          <a:lstStyle/>
          <a:p>
            <a:r>
              <a:rPr lang="zh-CN" altLang="en-US" dirty="0"/>
              <a:t>测量</a:t>
            </a:r>
            <a:r>
              <a:rPr lang="en-US" altLang="zh-CN" dirty="0"/>
              <a:t>74LS00</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a:spLocks noGrp="1"/>
          </p:cNvSpPr>
          <p:nvPr>
            <p:ph idx="1"/>
          </p:nvPr>
        </p:nvSpPr>
        <p:spPr>
          <a:xfrm>
            <a:off x="251520" y="1313830"/>
            <a:ext cx="4106168" cy="5102845"/>
          </a:xfrm>
        </p:spPr>
        <p:txBody>
          <a:bodyPr>
            <a:normAutofit lnSpcReduction="20000"/>
          </a:bodyPr>
          <a:lstStyle/>
          <a:p>
            <a:pPr marL="444500" indent="-4445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插座，注意芯片方向</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按图连接电路，</a:t>
            </a:r>
            <a:r>
              <a:rPr lang="en-US" altLang="zh-CN" sz="2400"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a:t>
            </a:r>
            <a:r>
              <a:rPr lang="zh-CN" altLang="en-US" sz="2400" dirty="0" smtClean="0">
                <a:effectLst>
                  <a:outerShdw blurRad="50800" dist="38100" dir="2700000" algn="tl" rotWithShape="0">
                    <a:prstClr val="black">
                      <a:alpha val="40000"/>
                    </a:prstClr>
                  </a:outerShdw>
                </a:effectLst>
              </a:rPr>
              <a:t>接</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电源，地端接地线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将示波器接到振荡器的任何一个输入或输出端</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调节频率旋钮，测量</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o</a:t>
            </a:r>
            <a:r>
              <a:rPr lang="zh-CN" altLang="en-US" sz="2400" dirty="0" smtClean="0">
                <a:effectLst>
                  <a:outerShdw blurRad="50800" dist="38100" dir="2700000" algn="tl" rotWithShape="0">
                    <a:prstClr val="black">
                      <a:alpha val="40000"/>
                    </a:prstClr>
                  </a:outerShdw>
                </a:effectLst>
              </a:rPr>
              <a:t>的波形，读出周期</a:t>
            </a:r>
            <a:r>
              <a:rPr lang="en-US" altLang="zh-CN" sz="2400" i="1" dirty="0" smtClean="0">
                <a:effectLst>
                  <a:outerShdw blurRad="50800" dist="38100" dir="2700000" algn="tl" rotWithShape="0">
                    <a:prstClr val="black">
                      <a:alpha val="40000"/>
                    </a:prstClr>
                  </a:outerShdw>
                </a:effectLst>
              </a:rPr>
              <a:t>T </a:t>
            </a:r>
            <a:r>
              <a:rPr lang="zh-CN" altLang="en-US" sz="2400" dirty="0" smtClean="0">
                <a:effectLst>
                  <a:outerShdw blurRad="50800" dist="38100" dir="2700000" algn="tl" rotWithShape="0">
                    <a:prstClr val="black">
                      <a:alpha val="40000"/>
                    </a:prstClr>
                  </a:outerShdw>
                </a:effectLst>
              </a:rPr>
              <a:t>并计算传输延迟时间 </a:t>
            </a:r>
            <a:r>
              <a:rPr lang="en-US" altLang="zh-CN" sz="2400" dirty="0" smtClean="0">
                <a:effectLst>
                  <a:outerShdw blurRad="50800" dist="38100" dir="2700000" algn="tl" rotWithShape="0">
                    <a:prstClr val="black">
                      <a:alpha val="40000"/>
                    </a:prstClr>
                  </a:outerShdw>
                </a:effectLst>
              </a:rPr>
              <a:t>(30-60ns</a:t>
            </a:r>
            <a:r>
              <a:rPr lang="zh-CN" altLang="en-US" sz="2400" dirty="0" smtClean="0">
                <a:effectLst>
                  <a:outerShdw blurRad="50800" dist="38100" dir="2700000" algn="tl" rotWithShape="0">
                    <a:prstClr val="black">
                      <a:alpha val="40000"/>
                    </a:prstClr>
                  </a:outerShdw>
                </a:effectLst>
              </a:rPr>
              <a:t>）</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endParaRPr lang="zh-CN" altLang="en-US" sz="2400" dirty="0"/>
          </a:p>
        </p:txBody>
      </p:sp>
      <p:sp>
        <p:nvSpPr>
          <p:cNvPr id="6" name="TextBox 5"/>
          <p:cNvSpPr txBox="1"/>
          <p:nvPr/>
        </p:nvSpPr>
        <p:spPr>
          <a:xfrm>
            <a:off x="4283968" y="6000844"/>
            <a:ext cx="4679305" cy="707886"/>
          </a:xfrm>
          <a:prstGeom prst="rect">
            <a:avLst/>
          </a:prstGeom>
          <a:solidFill>
            <a:schemeClr val="accent4">
              <a:lumMod val="40000"/>
              <a:lumOff val="60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000" dirty="0"/>
              <a:t>接线要点：</a:t>
            </a:r>
            <a:r>
              <a:rPr lang="en-US" altLang="zh-CN" sz="2000" dirty="0"/>
              <a:t>74LS00</a:t>
            </a:r>
            <a:r>
              <a:rPr lang="zh-CN" altLang="en-US" sz="2000" dirty="0"/>
              <a:t>每个与非门的其中</a:t>
            </a:r>
            <a:endParaRPr lang="en-US" altLang="zh-CN" sz="2000" dirty="0"/>
          </a:p>
          <a:p>
            <a:pPr>
              <a:defRPr/>
            </a:pPr>
            <a:r>
              <a:rPr lang="zh-CN" altLang="en-US" sz="2000" dirty="0"/>
              <a:t>一个引脚接高，其它引脚串联。</a:t>
            </a:r>
            <a:endParaRPr lang="zh-CN" altLang="en-US" sz="2000" dirty="0"/>
          </a:p>
        </p:txBody>
      </p:sp>
      <p:graphicFrame>
        <p:nvGraphicFramePr>
          <p:cNvPr id="5" name="对象 4"/>
          <p:cNvGraphicFramePr/>
          <p:nvPr/>
        </p:nvGraphicFramePr>
        <p:xfrm>
          <a:off x="4547870" y="1196975"/>
          <a:ext cx="4346575" cy="4690110"/>
        </p:xfrm>
        <a:graphic>
          <a:graphicData uri="http://schemas.openxmlformats.org/presentationml/2006/ole">
            <mc:AlternateContent xmlns:mc="http://schemas.openxmlformats.org/markup-compatibility/2006">
              <mc:Choice xmlns:v="urn:schemas-microsoft-com:vml" Requires="v">
                <p:oleObj spid="_x0000_s8" name="" r:id="rId1" imgW="4343400" imgH="4686300" progId="Paint.Picture">
                  <p:embed/>
                </p:oleObj>
              </mc:Choice>
              <mc:Fallback>
                <p:oleObj name="" r:id="rId1" imgW="4343400" imgH="4686300" progId="Paint.Picture">
                  <p:embed/>
                  <p:pic>
                    <p:nvPicPr>
                      <p:cNvPr id="0" name="图片 7"/>
                      <p:cNvPicPr/>
                      <p:nvPr/>
                    </p:nvPicPr>
                    <p:blipFill>
                      <a:blip r:embed="rId2"/>
                      <a:stretch>
                        <a:fillRect/>
                      </a:stretch>
                    </p:blipFill>
                    <p:spPr>
                      <a:xfrm>
                        <a:off x="4547870" y="1196975"/>
                        <a:ext cx="4346575" cy="46901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a:sym typeface="+mn-ea"/>
              </a:rPr>
              <a:t>测量</a:t>
            </a:r>
            <a:r>
              <a:rPr lang="en-US" altLang="zh-CN" dirty="0">
                <a:sym typeface="+mn-ea"/>
              </a:rPr>
              <a:t>74LS00</a:t>
            </a:r>
            <a:r>
              <a:rPr lang="zh-CN" altLang="en-US" dirty="0">
                <a:sym typeface="+mn-ea"/>
              </a:rPr>
              <a:t>传输延迟接线图</a:t>
            </a:r>
            <a:endParaRPr lang="en-US" altLang="zh-CN" dirty="0">
              <a:sym typeface="+mn-ea"/>
            </a:endParaRPr>
          </a:p>
        </p:txBody>
      </p:sp>
      <p:pic>
        <p:nvPicPr>
          <p:cNvPr id="6" name="内容占位符 5" descr="74LS00Y接线图_副本"/>
          <p:cNvPicPr>
            <a:picLocks noChangeAspect="1"/>
          </p:cNvPicPr>
          <p:nvPr>
            <p:ph idx="1"/>
          </p:nvPr>
        </p:nvPicPr>
        <p:blipFill>
          <a:blip r:embed="rId1"/>
          <a:stretch>
            <a:fillRect/>
          </a:stretch>
        </p:blipFill>
        <p:spPr>
          <a:xfrm>
            <a:off x="231140" y="1409700"/>
            <a:ext cx="3947160" cy="4930140"/>
          </a:xfrm>
          <a:prstGeom prst="rect">
            <a:avLst/>
          </a:prstGeom>
        </p:spPr>
      </p:pic>
      <p:pic>
        <p:nvPicPr>
          <p:cNvPr id="7" name="图片 6" descr="74LS00YST_副本"/>
          <p:cNvPicPr>
            <a:picLocks noChangeAspect="1"/>
          </p:cNvPicPr>
          <p:nvPr/>
        </p:nvPicPr>
        <p:blipFill>
          <a:blip r:embed="rId2"/>
          <a:stretch>
            <a:fillRect/>
          </a:stretch>
        </p:blipFill>
        <p:spPr>
          <a:xfrm>
            <a:off x="4323080" y="1804670"/>
            <a:ext cx="4772660" cy="43027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实验目的</a:t>
            </a:r>
            <a:endParaRPr lang="zh-CN" altLang="en-US" dirty="0"/>
          </a:p>
        </p:txBody>
      </p:sp>
      <p:sp>
        <p:nvSpPr>
          <p:cNvPr id="3" name="内容占位符 2"/>
          <p:cNvSpPr>
            <a:spLocks noGrp="1"/>
          </p:cNvSpPr>
          <p:nvPr>
            <p:ph idx="1"/>
          </p:nvPr>
        </p:nvSpPr>
        <p:spPr>
          <a:xfrm>
            <a:off x="457200" y="1412776"/>
            <a:ext cx="8507288" cy="5184576"/>
          </a:xfrm>
        </p:spPr>
        <p:txBody>
          <a:bodyPr>
            <a:normAutofit/>
          </a:bodyPr>
          <a:lstStyle/>
          <a:p>
            <a:r>
              <a:rPr lang="zh-CN" altLang="en-US" sz="2800" dirty="0"/>
              <a:t>熟悉基本逻辑门电路的功能、外部电气特性和逻辑功能的特殊用途</a:t>
            </a:r>
            <a:endParaRPr lang="zh-CN" altLang="en-US" sz="2800" dirty="0"/>
          </a:p>
          <a:p>
            <a:r>
              <a:rPr lang="zh-CN" altLang="en-US" sz="2800" dirty="0"/>
              <a:t>熟悉</a:t>
            </a:r>
            <a:r>
              <a:rPr lang="en-US" altLang="zh-CN" sz="2800" dirty="0"/>
              <a:t>TTL</a:t>
            </a:r>
            <a:r>
              <a:rPr lang="zh-CN" altLang="en-US" sz="2800" dirty="0"/>
              <a:t>与非门和</a:t>
            </a:r>
            <a:r>
              <a:rPr lang="en-US" altLang="zh-CN" sz="2800" dirty="0"/>
              <a:t>MOS</a:t>
            </a:r>
            <a:r>
              <a:rPr lang="zh-CN" altLang="en-US" sz="2800" dirty="0"/>
              <a:t>或非门的封装及管脚功能</a:t>
            </a:r>
            <a:endParaRPr lang="zh-CN" altLang="en-US" sz="2800" dirty="0"/>
          </a:p>
          <a:p>
            <a:r>
              <a:rPr lang="zh-CN" altLang="en-US" sz="2800" dirty="0"/>
              <a:t>掌握主要参数和静态特性的测试方法，加深对各参数意义的理解</a:t>
            </a:r>
            <a:endParaRPr lang="zh-CN" altLang="en-US" sz="2800" dirty="0"/>
          </a:p>
          <a:p>
            <a:r>
              <a:rPr lang="zh-CN" altLang="en-US" sz="2800" dirty="0"/>
              <a:t>进一步建立信号传输有时间延时的概念</a:t>
            </a:r>
            <a:endParaRPr lang="zh-CN" altLang="en-US" sz="2800" dirty="0"/>
          </a:p>
          <a:p>
            <a:r>
              <a:rPr lang="zh-CN" altLang="en-US" sz="2800" dirty="0"/>
              <a:t>进一步熟悉示波器、函数发生器等仪器的使用</a:t>
            </a:r>
            <a:endParaRPr lang="zh-CN" alt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445624" cy="954360"/>
          </a:xfrm>
        </p:spPr>
        <p:txBody>
          <a:bodyPr>
            <a:normAutofit fontScale="90000"/>
          </a:bodyPr>
          <a:lstStyle/>
          <a:p>
            <a:r>
              <a:rPr lang="zh-CN" altLang="en-US" dirty="0"/>
              <a:t>测量</a:t>
            </a:r>
            <a:r>
              <a:rPr lang="en-US" altLang="zh-CN" dirty="0"/>
              <a:t>CD4001</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txBox="1"/>
          <p:nvPr/>
        </p:nvSpPr>
        <p:spPr>
          <a:xfrm>
            <a:off x="103505" y="1313815"/>
            <a:ext cx="4254500" cy="5267960"/>
          </a:xfrm>
          <a:prstGeom prst="rect">
            <a:avLst/>
          </a:prstGeom>
        </p:spPr>
        <p:txBody>
          <a:bodyPr>
            <a:normAutofit lnSpcReduction="20000"/>
          </a:bodyPr>
          <a:lstStyle/>
          <a:p>
            <a:pPr marL="444500" indent="-4445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将芯片插入实验箱的</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IC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插座，注意芯片方向</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按图连接电路，</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VCC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接</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5V</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电源，地端接地线</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将示波器接入到振荡器的输入或输出端</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调节频率旋钮，测量</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Vo</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的波形，读出周期</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T </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并计算传输延迟时间 </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indent="0" fontAlgn="auto">
              <a:lnSpc>
                <a:spcPct val="150000"/>
              </a:lnSpc>
              <a:spcBef>
                <a:spcPct val="20000"/>
              </a:spcBef>
              <a:spcAft>
                <a:spcPts val="0"/>
              </a:spcAft>
              <a:buFont typeface="+mj-lt"/>
              <a:buNone/>
              <a:defRPr/>
            </a:pP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   (500-1000ns)</a:t>
            </a:r>
            <a:endPar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pic>
        <p:nvPicPr>
          <p:cNvPr id="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9125" y="1197064"/>
            <a:ext cx="44862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6" name="TextBox 5"/>
          <p:cNvSpPr txBox="1"/>
          <p:nvPr/>
        </p:nvSpPr>
        <p:spPr>
          <a:xfrm>
            <a:off x="4693924" y="6097096"/>
            <a:ext cx="4103688" cy="6477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b="1" dirty="0">
                <a:solidFill>
                  <a:schemeClr val="accent4">
                    <a:lumMod val="50000"/>
                  </a:schemeClr>
                </a:solidFill>
              </a:rPr>
              <a:t>接线要点：</a:t>
            </a:r>
            <a:r>
              <a:rPr lang="en-US" altLang="zh-CN" b="1" dirty="0">
                <a:solidFill>
                  <a:schemeClr val="accent4">
                    <a:lumMod val="50000"/>
                  </a:schemeClr>
                </a:solidFill>
              </a:rPr>
              <a:t>CD4001 </a:t>
            </a:r>
            <a:r>
              <a:rPr lang="zh-CN" altLang="en-US" b="1" dirty="0">
                <a:solidFill>
                  <a:schemeClr val="accent4">
                    <a:lumMod val="50000"/>
                  </a:schemeClr>
                </a:solidFill>
              </a:rPr>
              <a:t>每个或非门的其中</a:t>
            </a:r>
            <a:endParaRPr lang="en-US" altLang="zh-CN" b="1" dirty="0">
              <a:solidFill>
                <a:schemeClr val="accent4">
                  <a:lumMod val="50000"/>
                </a:schemeClr>
              </a:solidFill>
            </a:endParaRPr>
          </a:p>
          <a:p>
            <a:pPr>
              <a:defRPr/>
            </a:pPr>
            <a:r>
              <a:rPr lang="zh-CN" altLang="en-US" b="1" dirty="0">
                <a:solidFill>
                  <a:schemeClr val="accent4">
                    <a:lumMod val="50000"/>
                  </a:schemeClr>
                </a:solidFill>
              </a:rPr>
              <a:t>一个引脚接地，其它引脚串联即可。</a:t>
            </a:r>
            <a:endParaRPr lang="zh-CN" altLang="en-US" b="1"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sp>
        <p:nvSpPr>
          <p:cNvPr id="3" name="内容占位符 2"/>
          <p:cNvSpPr>
            <a:spLocks noGrp="1"/>
          </p:cNvSpPr>
          <p:nvPr>
            <p:ph idx="1"/>
          </p:nvPr>
        </p:nvSpPr>
        <p:spPr/>
        <p:txBody>
          <a:bodyPr>
            <a:normAutofit/>
          </a:bodyPr>
          <a:lstStyle/>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将芯片插入实验箱的</a:t>
            </a:r>
            <a:r>
              <a:rPr lang="en-US" altLang="zh-CN" sz="2800" dirty="0">
                <a:effectLst>
                  <a:outerShdw blurRad="50800" dist="38100" dir="2700000" algn="tl" rotWithShape="0">
                    <a:prstClr val="black">
                      <a:alpha val="40000"/>
                    </a:prstClr>
                  </a:outerShdw>
                </a:effectLst>
              </a:rPr>
              <a:t>IC</a:t>
            </a:r>
            <a:r>
              <a:rPr lang="zh-CN" altLang="en-US" sz="2800" dirty="0">
                <a:effectLst>
                  <a:outerShdw blurRad="50800" dist="38100" dir="2700000" algn="tl" rotWithShape="0">
                    <a:prstClr val="black">
                      <a:alpha val="40000"/>
                    </a:prstClr>
                  </a:outerShdw>
                </a:effectLst>
              </a:rPr>
              <a:t>插座</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按图连接电路（见下页）</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将直流电表分别接入 </a:t>
            </a:r>
            <a:r>
              <a:rPr lang="en-US" altLang="zh-CN" sz="2800" i="1" dirty="0">
                <a:effectLst>
                  <a:outerShdw blurRad="50800" dist="38100" dir="2700000" algn="tl" rotWithShape="0">
                    <a:prstClr val="black">
                      <a:alpha val="40000"/>
                    </a:prstClr>
                  </a:outerShdw>
                </a:effectLst>
              </a:rPr>
              <a:t>A </a:t>
            </a:r>
            <a:r>
              <a:rPr lang="zh-CN" altLang="en-US" sz="2800" dirty="0">
                <a:effectLst>
                  <a:outerShdw blurRad="50800" dist="38100" dir="2700000" algn="tl" rotWithShape="0">
                    <a:prstClr val="black">
                      <a:alpha val="40000"/>
                    </a:prstClr>
                  </a:outerShdw>
                </a:effectLst>
              </a:rPr>
              <a:t>端和</a:t>
            </a:r>
            <a:r>
              <a:rPr lang="zh-CN" altLang="en-US" sz="2800" dirty="0">
                <a:effectLst>
                  <a:outerShdw blurRad="50800" dist="38100" dir="2700000" algn="tl" rotWithShape="0">
                    <a:prstClr val="black">
                      <a:alpha val="40000"/>
                    </a:prstClr>
                  </a:outerShdw>
                </a:effectLst>
                <a:latin typeface="楷体_GB2312" pitchFamily="49" charset="-122"/>
                <a:ea typeface="楷体_GB2312" pitchFamily="49" charset="-122"/>
              </a:rPr>
              <a:t>与非门</a:t>
            </a:r>
            <a:r>
              <a:rPr lang="zh-CN" altLang="en-US" sz="2800" dirty="0">
                <a:effectLst>
                  <a:outerShdw blurRad="50800" dist="38100" dir="2700000" algn="tl" rotWithShape="0">
                    <a:prstClr val="black">
                      <a:alpha val="40000"/>
                    </a:prstClr>
                  </a:outerShdw>
                </a:effectLst>
              </a:rPr>
              <a:t>的输出</a:t>
            </a:r>
            <a:r>
              <a:rPr lang="en-US" altLang="zh-CN" sz="2800" dirty="0">
                <a:effectLst>
                  <a:outerShdw blurRad="50800" dist="38100" dir="2700000" algn="tl" rotWithShape="0">
                    <a:prstClr val="black">
                      <a:alpha val="40000"/>
                    </a:prstClr>
                  </a:outerShdw>
                </a:effectLst>
              </a:rPr>
              <a:t>2Y</a:t>
            </a:r>
            <a:r>
              <a:rPr lang="zh-CN" altLang="en-US" sz="2800" dirty="0">
                <a:effectLst>
                  <a:outerShdw blurRad="50800" dist="38100" dir="2700000" algn="tl" rotWithShape="0">
                    <a:prstClr val="black">
                      <a:alpha val="40000"/>
                    </a:prstClr>
                  </a:outerShdw>
                </a:effectLst>
              </a:rPr>
              <a:t>端</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从</a:t>
            </a:r>
            <a:r>
              <a:rPr lang="en-US" altLang="zh-CN" sz="2800" i="1" dirty="0">
                <a:effectLst>
                  <a:outerShdw blurRad="50800" dist="38100" dir="2700000" algn="tl" rotWithShape="0">
                    <a:prstClr val="black">
                      <a:alpha val="40000"/>
                    </a:prstClr>
                  </a:outerShdw>
                </a:effectLst>
              </a:rPr>
              <a:t>b</a:t>
            </a:r>
            <a:r>
              <a:rPr lang="zh-CN" altLang="en-US" sz="2800" dirty="0">
                <a:effectLst>
                  <a:outerShdw blurRad="50800" dist="38100" dir="2700000" algn="tl" rotWithShape="0">
                    <a:prstClr val="black">
                      <a:alpha val="40000"/>
                    </a:prstClr>
                  </a:outerShdw>
                </a:effectLst>
              </a:rPr>
              <a:t>端往</a:t>
            </a:r>
            <a:r>
              <a:rPr lang="en-US" altLang="zh-CN" sz="2800" i="1" dirty="0">
                <a:effectLst>
                  <a:outerShdw blurRad="50800" dist="38100" dir="2700000" algn="tl" rotWithShape="0">
                    <a:prstClr val="black">
                      <a:alpha val="40000"/>
                    </a:prstClr>
                  </a:outerShdw>
                </a:effectLst>
              </a:rPr>
              <a:t>a</a:t>
            </a:r>
            <a:r>
              <a:rPr lang="zh-CN" altLang="en-US" sz="2800" dirty="0">
                <a:effectLst>
                  <a:outerShdw blurRad="50800" dist="38100" dir="2700000" algn="tl" rotWithShape="0">
                    <a:prstClr val="black">
                      <a:alpha val="40000"/>
                    </a:prstClr>
                  </a:outerShdw>
                </a:effectLst>
              </a:rPr>
              <a:t>端缓慢调节电位器</a:t>
            </a:r>
            <a:r>
              <a:rPr lang="en-US" altLang="zh-CN" sz="2800" i="1" dirty="0">
                <a:effectLst>
                  <a:outerShdw blurRad="50800" dist="38100" dir="2700000" algn="tl" rotWithShape="0">
                    <a:prstClr val="black">
                      <a:alpha val="40000"/>
                    </a:prstClr>
                  </a:outerShdw>
                </a:effectLst>
              </a:rPr>
              <a:t>W</a:t>
            </a:r>
            <a:r>
              <a:rPr lang="zh-CN" altLang="en-US" sz="2800" dirty="0">
                <a:effectLst>
                  <a:outerShdw blurRad="50800" dist="38100" dir="2700000" algn="tl" rotWithShape="0">
                    <a:prstClr val="black">
                      <a:alpha val="40000"/>
                    </a:prstClr>
                  </a:outerShdw>
                </a:effectLst>
              </a:rPr>
              <a:t>，观察</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i </a:t>
            </a:r>
            <a:r>
              <a:rPr lang="en-US" altLang="zh-CN" sz="2800" dirty="0">
                <a:effectLst>
                  <a:outerShdw blurRad="50800" dist="38100" dir="2700000" algn="tl" rotWithShape="0">
                    <a:prstClr val="black">
                      <a:alpha val="40000"/>
                    </a:prstClr>
                  </a:outerShdw>
                </a:effectLst>
              </a:rPr>
              <a:t>,</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o</a:t>
            </a:r>
            <a:r>
              <a:rPr lang="en-US" altLang="zh-CN" sz="2800" i="1" dirty="0">
                <a:effectLst>
                  <a:outerShdw blurRad="50800" dist="38100" dir="2700000" algn="tl" rotWithShape="0">
                    <a:prstClr val="black">
                      <a:alpha val="40000"/>
                    </a:prstClr>
                  </a:outerShdw>
                </a:effectLst>
              </a:rPr>
              <a:t> </a:t>
            </a:r>
            <a:r>
              <a:rPr lang="zh-CN" altLang="en-US" sz="2800" dirty="0">
                <a:effectLst>
                  <a:outerShdw blurRad="50800" dist="38100" dir="2700000" algn="tl" rotWithShape="0">
                    <a:prstClr val="black">
                      <a:alpha val="40000"/>
                    </a:prstClr>
                  </a:outerShdw>
                </a:effectLst>
              </a:rPr>
              <a:t>两电压表的读数，并记录数据填入表格</a:t>
            </a:r>
            <a:endParaRPr lang="zh-CN" altLang="en-US" sz="2800" i="1" baseline="-250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根据表格数据画出曲线图，并求</a:t>
            </a:r>
            <a:r>
              <a:rPr lang="en-US" altLang="zh-CN" sz="2800" i="1" dirty="0">
                <a:effectLst>
                  <a:outerShdw blurRad="50800" dist="38100" dir="2700000" algn="tl" rotWithShape="0">
                    <a:prstClr val="black">
                      <a:alpha val="40000"/>
                    </a:prstClr>
                  </a:outerShdw>
                </a:effectLst>
              </a:rPr>
              <a:t>V</a:t>
            </a:r>
            <a:r>
              <a:rPr lang="en-US" altLang="zh-CN" sz="2800" baseline="-25000" dirty="0">
                <a:effectLst>
                  <a:outerShdw blurRad="50800" dist="38100" dir="2700000" algn="tl" rotWithShape="0">
                    <a:prstClr val="black">
                      <a:alpha val="40000"/>
                    </a:prstClr>
                  </a:outerShdw>
                </a:effectLst>
              </a:rPr>
              <a:t>ON</a:t>
            </a:r>
            <a:r>
              <a:rPr lang="zh-CN" altLang="en-US" sz="2800" dirty="0">
                <a:effectLst>
                  <a:outerShdw blurRad="50800" dist="38100" dir="2700000" algn="tl" rotWithShape="0">
                    <a:prstClr val="black">
                      <a:alpha val="40000"/>
                    </a:prstClr>
                  </a:outerShdw>
                </a:effectLst>
              </a:rPr>
              <a:t>和</a:t>
            </a:r>
            <a:r>
              <a:rPr lang="en-US" altLang="zh-CN" sz="2800" i="1" dirty="0" smtClean="0">
                <a:effectLst>
                  <a:outerShdw blurRad="50800" dist="38100" dir="2700000" algn="tl" rotWithShape="0">
                    <a:prstClr val="black">
                      <a:alpha val="40000"/>
                    </a:prstClr>
                  </a:outerShdw>
                </a:effectLst>
              </a:rPr>
              <a:t>V</a:t>
            </a:r>
            <a:r>
              <a:rPr lang="en-US" altLang="zh-CN" sz="2800" baseline="-25000" dirty="0" smtClean="0">
                <a:effectLst>
                  <a:outerShdw blurRad="50800" dist="38100" dir="2700000" algn="tl" rotWithShape="0">
                    <a:prstClr val="black">
                      <a:alpha val="40000"/>
                    </a:prstClr>
                  </a:outerShdw>
                </a:effectLst>
              </a:rPr>
              <a:t>OFF</a:t>
            </a:r>
            <a:endParaRPr lang="zh-CN" alt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graphicFrame>
        <p:nvGraphicFramePr>
          <p:cNvPr id="5" name="电路图"/>
          <p:cNvGraphicFramePr>
            <a:graphicFrameLocks noChangeAspect="1"/>
          </p:cNvGraphicFramePr>
          <p:nvPr/>
        </p:nvGraphicFramePr>
        <p:xfrm>
          <a:off x="251520" y="1875060"/>
          <a:ext cx="5141912" cy="3786188"/>
        </p:xfrm>
        <a:graphic>
          <a:graphicData uri="http://schemas.openxmlformats.org/presentationml/2006/ole">
            <mc:AlternateContent xmlns:mc="http://schemas.openxmlformats.org/markup-compatibility/2006">
              <mc:Choice xmlns:v="urn:schemas-microsoft-com:vml" Requires="v">
                <p:oleObj spid="_x0000_s15373" name="Visio" r:id="rId1" imgW="4109720" imgH="3041650" progId="">
                  <p:embed/>
                </p:oleObj>
              </mc:Choice>
              <mc:Fallback>
                <p:oleObj name="Visio" r:id="rId1" imgW="4109720" imgH="3041650" progId="">
                  <p:embed/>
                  <p:pic>
                    <p:nvPicPr>
                      <p:cNvPr id="0" name="图片 15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75060"/>
                        <a:ext cx="514191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4063"/>
            <a:ext cx="34861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测量</a:t>
            </a:r>
            <a:r>
              <a:rPr lang="en-US" altLang="zh-CN" dirty="0">
                <a:sym typeface="+mn-ea"/>
              </a:rPr>
              <a:t>74LS00</a:t>
            </a:r>
            <a:r>
              <a:rPr lang="zh-CN" altLang="en-US" dirty="0">
                <a:sym typeface="+mn-ea"/>
              </a:rPr>
              <a:t>传输特性接线图</a:t>
            </a:r>
            <a:endParaRPr lang="zh-CN" altLang="en-US"/>
          </a:p>
        </p:txBody>
      </p:sp>
      <p:pic>
        <p:nvPicPr>
          <p:cNvPr id="4" name="内容占位符 3" descr="csys2_副本"/>
          <p:cNvPicPr>
            <a:picLocks noChangeAspect="1"/>
          </p:cNvPicPr>
          <p:nvPr>
            <p:ph idx="1"/>
          </p:nvPr>
        </p:nvPicPr>
        <p:blipFill>
          <a:blip r:embed="rId1"/>
          <a:stretch>
            <a:fillRect/>
          </a:stretch>
        </p:blipFill>
        <p:spPr>
          <a:xfrm>
            <a:off x="17145" y="1558925"/>
            <a:ext cx="4408805" cy="4526280"/>
          </a:xfrm>
          <a:prstGeom prst="rect">
            <a:avLst/>
          </a:prstGeom>
        </p:spPr>
      </p:pic>
      <p:pic>
        <p:nvPicPr>
          <p:cNvPr id="5" name="图片 4" descr="csys1_副本"/>
          <p:cNvPicPr>
            <a:picLocks noChangeAspect="1"/>
          </p:cNvPicPr>
          <p:nvPr/>
        </p:nvPicPr>
        <p:blipFill>
          <a:blip r:embed="rId2"/>
          <a:stretch>
            <a:fillRect/>
          </a:stretch>
        </p:blipFill>
        <p:spPr>
          <a:xfrm>
            <a:off x="4279900" y="1322070"/>
            <a:ext cx="4958080" cy="52501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293496" cy="954360"/>
          </a:xfrm>
        </p:spPr>
        <p:txBody>
          <a:bodyPr>
            <a:normAutofit/>
          </a:bodyPr>
          <a:lstStyle/>
          <a:p>
            <a:r>
              <a:rPr lang="zh-CN" altLang="en-US" dirty="0" smtClean="0"/>
              <a:t>实验箱面</a:t>
            </a:r>
            <a:r>
              <a:rPr lang="zh-CN" altLang="en-US" dirty="0"/>
              <a:t>板</a:t>
            </a:r>
            <a:r>
              <a:rPr lang="zh-CN" altLang="en-US" dirty="0" smtClean="0"/>
              <a:t>说明</a:t>
            </a:r>
            <a:r>
              <a:rPr lang="en-US" altLang="zh-CN" dirty="0" smtClean="0"/>
              <a:t>-</a:t>
            </a:r>
            <a:r>
              <a:rPr lang="zh-CN" altLang="en-US" dirty="0" smtClean="0"/>
              <a:t>生产</a:t>
            </a:r>
            <a:r>
              <a:rPr lang="zh-CN" altLang="en-US" dirty="0"/>
              <a:t>高低电平</a:t>
            </a:r>
            <a:endParaRPr lang="zh-CN" altLang="en-US" dirty="0"/>
          </a:p>
        </p:txBody>
      </p:sp>
      <p:sp>
        <p:nvSpPr>
          <p:cNvPr id="4" name="内容占位符 1"/>
          <p:cNvSpPr>
            <a:spLocks noGrp="1"/>
          </p:cNvSpPr>
          <p:nvPr>
            <p:ph idx="1"/>
          </p:nvPr>
        </p:nvSpPr>
        <p:spPr>
          <a:xfrm>
            <a:off x="457200" y="1289125"/>
            <a:ext cx="8229600" cy="1347787"/>
          </a:xfrm>
        </p:spPr>
        <p:txBody>
          <a:bodyPr>
            <a:noAutofit/>
          </a:bodyPr>
          <a:lstStyle/>
          <a:p>
            <a:pPr marL="0" indent="0">
              <a:buFont typeface="+mj-lt"/>
              <a:buNone/>
              <a:defRPr/>
            </a:pPr>
            <a:r>
              <a:rPr lang="zh-CN" altLang="en-US" sz="2800" dirty="0"/>
              <a:t>生产高低电平的电路图</a:t>
            </a:r>
            <a:r>
              <a:rPr lang="en-US" altLang="zh-CN" sz="2800" dirty="0"/>
              <a:t>,</a:t>
            </a:r>
            <a:r>
              <a:rPr lang="zh-CN" altLang="en-US" sz="2800" dirty="0"/>
              <a:t>实验板内部给你接好的</a:t>
            </a:r>
            <a:r>
              <a:rPr lang="en-US" altLang="zh-CN" sz="2800" dirty="0"/>
              <a:t>,</a:t>
            </a:r>
            <a:r>
              <a:rPr lang="zh-CN" altLang="en-US" sz="2800" dirty="0"/>
              <a:t>不需要你自己接线</a:t>
            </a:r>
            <a:r>
              <a:rPr lang="en-US" altLang="zh-CN" sz="2800" dirty="0"/>
              <a:t>,</a:t>
            </a:r>
            <a:r>
              <a:rPr lang="zh-CN" altLang="en-US" sz="2800" dirty="0"/>
              <a:t>通过拨位开关</a:t>
            </a:r>
            <a:r>
              <a:rPr lang="en-US" altLang="zh-CN" sz="2800" dirty="0"/>
              <a:t>,</a:t>
            </a:r>
            <a:r>
              <a:rPr lang="zh-CN" altLang="en-US" sz="2800" dirty="0"/>
              <a:t>插孔</a:t>
            </a:r>
            <a:r>
              <a:rPr lang="en-US" altLang="zh-CN" sz="2800" dirty="0" smtClean="0"/>
              <a:t>S1~S6</a:t>
            </a:r>
            <a:r>
              <a:rPr lang="zh-CN" altLang="en-US" sz="2800" dirty="0" smtClean="0"/>
              <a:t>能</a:t>
            </a:r>
            <a:r>
              <a:rPr lang="zh-CN" altLang="en-US" sz="2800" dirty="0"/>
              <a:t>直接输出高电平和低</a:t>
            </a:r>
            <a:r>
              <a:rPr lang="zh-CN" altLang="en-US" sz="2800" dirty="0" smtClean="0"/>
              <a:t>电平。</a:t>
            </a:r>
            <a:endParaRPr lang="zh-CN" altLang="en-US" sz="2800"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780928"/>
            <a:ext cx="2781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565" y="3854168"/>
            <a:ext cx="3836935" cy="172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grpSp>
        <p:nvGrpSpPr>
          <p:cNvPr id="45" name="组合 44"/>
          <p:cNvGrpSpPr/>
          <p:nvPr/>
        </p:nvGrpSpPr>
        <p:grpSpPr>
          <a:xfrm>
            <a:off x="179512" y="1245542"/>
            <a:ext cx="8856984" cy="5423818"/>
            <a:chOff x="179512" y="1245542"/>
            <a:chExt cx="8856984" cy="5423818"/>
          </a:xfrm>
        </p:grpSpPr>
        <p:sp>
          <p:nvSpPr>
            <p:cNvPr id="18" name="TextBox 17"/>
            <p:cNvSpPr txBox="1"/>
            <p:nvPr/>
          </p:nvSpPr>
          <p:spPr>
            <a:xfrm>
              <a:off x="179512" y="2483604"/>
              <a:ext cx="1368152" cy="338554"/>
            </a:xfrm>
            <a:prstGeom prst="rect">
              <a:avLst/>
            </a:prstGeom>
            <a:noFill/>
          </p:spPr>
          <p:txBody>
            <a:bodyPr wrap="square" rtlCol="0">
              <a:spAutoFit/>
            </a:bodyPr>
            <a:lstStyle/>
            <a:p>
              <a:r>
                <a:rPr lang="zh-CN" altLang="en-US" sz="1600" b="1" dirty="0" smtClean="0">
                  <a:solidFill>
                    <a:srgbClr val="FF0000"/>
                  </a:solidFill>
                </a:rPr>
                <a:t>通用</a:t>
              </a:r>
              <a:r>
                <a:rPr lang="en-US" altLang="zh-CN" sz="1600" b="1" dirty="0" smtClean="0">
                  <a:solidFill>
                    <a:srgbClr val="FF0000"/>
                  </a:solidFill>
                </a:rPr>
                <a:t>IC</a:t>
              </a:r>
              <a:r>
                <a:rPr lang="zh-CN" altLang="en-US" sz="1600" b="1" dirty="0" smtClean="0">
                  <a:solidFill>
                    <a:srgbClr val="FF0000"/>
                  </a:solidFill>
                </a:rPr>
                <a:t>插座</a:t>
              </a:r>
              <a:endParaRPr lang="zh-CN" altLang="en-US" sz="1600" b="1" dirty="0">
                <a:solidFill>
                  <a:srgbClr val="FF0000"/>
                </a:solidFill>
              </a:endParaRPr>
            </a:p>
          </p:txBody>
        </p:sp>
        <p:grpSp>
          <p:nvGrpSpPr>
            <p:cNvPr id="24" name="组合 23"/>
            <p:cNvGrpSpPr/>
            <p:nvPr/>
          </p:nvGrpSpPr>
          <p:grpSpPr>
            <a:xfrm>
              <a:off x="2627784" y="1245542"/>
              <a:ext cx="4630550" cy="5423818"/>
              <a:chOff x="3707903" y="1245542"/>
              <a:chExt cx="4630550" cy="5423818"/>
            </a:xfrm>
          </p:grpSpPr>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7903" y="1245542"/>
                <a:ext cx="4630549" cy="542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148064" y="2348880"/>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p:cNvSpPr/>
              <p:nvPr/>
            </p:nvSpPr>
            <p:spPr>
              <a:xfrm>
                <a:off x="5148064" y="5013176"/>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p:cNvSpPr/>
              <p:nvPr/>
            </p:nvSpPr>
            <p:spPr>
              <a:xfrm>
                <a:off x="3707903" y="1245542"/>
                <a:ext cx="4630549" cy="527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07904" y="3501008"/>
                <a:ext cx="463054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707904" y="3981846"/>
                <a:ext cx="4630549" cy="4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07904" y="6165304"/>
                <a:ext cx="4630549"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flipH="1">
              <a:off x="1467339" y="2672916"/>
              <a:ext cx="26006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6" idx="1"/>
            </p:cNvCxnSpPr>
            <p:nvPr/>
          </p:nvCxnSpPr>
          <p:spPr>
            <a:xfrm rot="16200000" flipH="1">
              <a:off x="1511661" y="2780928"/>
              <a:ext cx="2664294" cy="244827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3" idx="3"/>
            </p:cNvCxnSpPr>
            <p:nvPr/>
          </p:nvCxnSpPr>
          <p:spPr>
            <a:xfrm flipV="1">
              <a:off x="7258333" y="1509178"/>
              <a:ext cx="410011"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6336" y="1340768"/>
              <a:ext cx="1440160" cy="523220"/>
            </a:xfrm>
            <a:prstGeom prst="rect">
              <a:avLst/>
            </a:prstGeom>
            <a:noFill/>
          </p:spPr>
          <p:txBody>
            <a:bodyPr wrap="square" rtlCol="0">
              <a:spAutoFit/>
            </a:bodyPr>
            <a:lstStyle/>
            <a:p>
              <a:r>
                <a:rPr lang="zh-CN" altLang="en-US" sz="1400" b="1" dirty="0" smtClean="0">
                  <a:solidFill>
                    <a:srgbClr val="FF0000"/>
                  </a:solidFill>
                </a:rPr>
                <a:t>通用</a:t>
              </a:r>
              <a:r>
                <a:rPr lang="en-US" altLang="zh-CN" sz="1400" b="1" dirty="0" smtClean="0">
                  <a:solidFill>
                    <a:srgbClr val="FF0000"/>
                  </a:solidFill>
                </a:rPr>
                <a:t>IC</a:t>
              </a:r>
              <a:r>
                <a:rPr lang="zh-CN" altLang="en-US" sz="1400" b="1" dirty="0" smtClean="0">
                  <a:solidFill>
                    <a:srgbClr val="FF0000"/>
                  </a:solidFill>
                </a:rPr>
                <a:t>插座插口编号</a:t>
              </a:r>
              <a:endParaRPr lang="zh-CN" altLang="en-US" sz="1400" b="1" dirty="0">
                <a:solidFill>
                  <a:srgbClr val="FF0000"/>
                </a:solidFill>
              </a:endParaRPr>
            </a:p>
          </p:txBody>
        </p:sp>
        <p:cxnSp>
          <p:nvCxnSpPr>
            <p:cNvPr id="39" name="肘形连接符 38"/>
            <p:cNvCxnSpPr>
              <a:endCxn id="25" idx="3"/>
            </p:cNvCxnSpPr>
            <p:nvPr/>
          </p:nvCxnSpPr>
          <p:spPr>
            <a:xfrm rot="5400000">
              <a:off x="6287405" y="2480108"/>
              <a:ext cx="2207853" cy="26599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endCxn id="26" idx="3"/>
            </p:cNvCxnSpPr>
            <p:nvPr/>
          </p:nvCxnSpPr>
          <p:spPr>
            <a:xfrm rot="5400000">
              <a:off x="7145109" y="3830258"/>
              <a:ext cx="492447"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7" idx="3"/>
            </p:cNvCxnSpPr>
            <p:nvPr/>
          </p:nvCxnSpPr>
          <p:spPr>
            <a:xfrm rot="5400000">
              <a:off x="6287406" y="5180408"/>
              <a:ext cx="2207853"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666328"/>
          </a:xfrm>
        </p:spPr>
        <p:txBody>
          <a:bodyPr>
            <a:normAutofit/>
          </a:bodyPr>
          <a:lstStyle/>
          <a:p>
            <a:r>
              <a:rPr lang="zh-CN" altLang="en-US" sz="3200" dirty="0"/>
              <a:t>电路设计实验箱说明</a:t>
            </a:r>
            <a:endParaRPr lang="zh-CN" altLang="en-US" sz="3200"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50461" y="1240944"/>
            <a:ext cx="63657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3757930" y="4254500"/>
            <a:ext cx="4772025" cy="2306955"/>
          </a:xfrm>
          <a:prstGeom prst="rect">
            <a:avLst/>
          </a:prstGeom>
          <a:noFill/>
        </p:spPr>
        <p:txBody>
          <a:bodyPr wrap="square" rtlCol="0">
            <a:spAutoFit/>
          </a:bodyPr>
          <a:p>
            <a:r>
              <a:rPr lang="zh-CN" altLang="en-US"/>
              <a:t>　运算放大器，简称运放，是具有很高放大倍数的电路单元。（一种线性集成电路）。运用方面：微弱信号进行放大，还可做为反相、电压 跟随器，可对电信号做加减法运算。在音响方面也使用得最多。例如前级放大、 缓冲，耳机放大器绝大部分使用的还是集成运算放大器（</a:t>
            </a:r>
            <a:r>
              <a:rPr lang="zh-CN" altLang="en-US">
                <a:sym typeface="+mn-ea"/>
              </a:rPr>
              <a:t>除有部分使用分立元件，电子管外</a:t>
            </a:r>
            <a:r>
              <a:rPr lang="zh-CN" altLang="en-US"/>
              <a:t>）。</a:t>
            </a:r>
            <a:r>
              <a:rPr lang="zh-CN" altLang="en-US">
                <a:solidFill>
                  <a:srgbClr val="FF0000"/>
                </a:solidFill>
              </a:rPr>
              <a:t>会用到稳压电路上，制作高精度的稳压滤波电路</a:t>
            </a:r>
            <a:r>
              <a:rPr lang="zh-CN" altLang="en-US"/>
              <a:t>。</a:t>
            </a:r>
            <a:endParaRPr lang="zh-CN" altLang="en-US"/>
          </a:p>
        </p:txBody>
      </p:sp>
      <p:pic>
        <p:nvPicPr>
          <p:cNvPr id="5" name="图片 4" descr="运放2"/>
          <p:cNvPicPr>
            <a:picLocks noChangeAspect="1"/>
          </p:cNvPicPr>
          <p:nvPr/>
        </p:nvPicPr>
        <p:blipFill>
          <a:blip r:embed="rId2"/>
          <a:stretch>
            <a:fillRect/>
          </a:stretch>
        </p:blipFill>
        <p:spPr>
          <a:xfrm>
            <a:off x="5010785" y="-134620"/>
            <a:ext cx="2875915" cy="223964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2050" name="Picture 2"/>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484" y="2223542"/>
            <a:ext cx="906268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p:nvPr/>
        </p:nvGraphicFramePr>
        <p:xfrm>
          <a:off x="2527300" y="4705350"/>
          <a:ext cx="3508375" cy="1926590"/>
        </p:xfrm>
        <a:graphic>
          <a:graphicData uri="http://schemas.openxmlformats.org/presentationml/2006/ole">
            <mc:AlternateContent xmlns:mc="http://schemas.openxmlformats.org/markup-compatibility/2006">
              <mc:Choice xmlns:v="urn:schemas-microsoft-com:vml" Requires="v">
                <p:oleObj spid="_x0000_s5" name="" r:id="rId2" imgW="3505200" imgH="2152650" progId="Paint.Picture">
                  <p:embed/>
                </p:oleObj>
              </mc:Choice>
              <mc:Fallback>
                <p:oleObj name="" r:id="rId2" imgW="3505200" imgH="2152650" progId="Paint.Picture">
                  <p:embed/>
                  <p:pic>
                    <p:nvPicPr>
                      <p:cNvPr id="0" name="图片 4"/>
                      <p:cNvPicPr/>
                      <p:nvPr/>
                    </p:nvPicPr>
                    <p:blipFill>
                      <a:blip r:embed="rId3"/>
                      <a:stretch>
                        <a:fillRect/>
                      </a:stretch>
                    </p:blipFill>
                    <p:spPr>
                      <a:xfrm>
                        <a:off x="2527300" y="4705350"/>
                        <a:ext cx="3508375" cy="19265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17411" name="Picture 3" descr="D:\dyb\课程资料\备课笔记\数字电子技术基础\逻辑与计算机设计基础课件\实验课件\数字逻辑设计实验 - 课件\IMG_20161009_202403.jpg"/>
          <p:cNvPicPr>
            <a:picLocks noChangeAspect="1" noChangeArrowheads="1"/>
          </p:cNvPicPr>
          <p:nvPr/>
        </p:nvPicPr>
        <p:blipFill rotWithShape="1">
          <a:blip r:embed="rId1" cstate="print"/>
          <a:srcRect/>
          <a:stretch>
            <a:fillRect/>
          </a:stretch>
        </p:blipFill>
        <p:spPr bwMode="auto">
          <a:xfrm>
            <a:off x="4184909" y="2642865"/>
            <a:ext cx="4478668" cy="17828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照片\Mate8照片\IMG_20160912_100900.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611560" y="2651213"/>
            <a:ext cx="3187643" cy="178284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接连接符 32"/>
          <p:cNvCxnSpPr/>
          <p:nvPr/>
        </p:nvCxnSpPr>
        <p:spPr>
          <a:xfrm>
            <a:off x="1331640" y="3993658"/>
            <a:ext cx="0" cy="12961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31640" y="5289802"/>
            <a:ext cx="3600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924797" y="4234065"/>
            <a:ext cx="0" cy="1080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27784" y="3993658"/>
            <a:ext cx="0" cy="15841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627784" y="5577834"/>
            <a:ext cx="302433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52120" y="4209682"/>
            <a:ext cx="0" cy="136815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31956" y="2282271"/>
            <a:ext cx="1199367" cy="369332"/>
          </a:xfrm>
          <a:prstGeom prst="rect">
            <a:avLst/>
          </a:prstGeom>
          <a:noFill/>
        </p:spPr>
        <p:txBody>
          <a:bodyPr wrap="none" rtlCol="0">
            <a:spAutoFit/>
          </a:bodyPr>
          <a:lstStyle/>
          <a:p>
            <a:r>
              <a:rPr lang="zh-CN" altLang="en-US" b="1" dirty="0" smtClean="0"/>
              <a:t>电位器</a:t>
            </a:r>
            <a:r>
              <a:rPr lang="en-US" altLang="zh-CN" b="1" dirty="0"/>
              <a:t>W1</a:t>
            </a:r>
            <a:endParaRPr lang="zh-CN" altLang="en-US" b="1" dirty="0"/>
          </a:p>
        </p:txBody>
      </p:sp>
      <p:sp>
        <p:nvSpPr>
          <p:cNvPr id="54" name="TextBox 53"/>
          <p:cNvSpPr txBox="1"/>
          <p:nvPr/>
        </p:nvSpPr>
        <p:spPr>
          <a:xfrm>
            <a:off x="2205381" y="2269804"/>
            <a:ext cx="1208985" cy="646331"/>
          </a:xfrm>
          <a:prstGeom prst="rect">
            <a:avLst/>
          </a:prstGeom>
          <a:noFill/>
        </p:spPr>
        <p:txBody>
          <a:bodyPr wrap="none" rtlCol="0">
            <a:spAutoFit/>
          </a:bodyPr>
          <a:lstStyle/>
          <a:p>
            <a:r>
              <a:rPr lang="zh-CN" altLang="en-US" b="1" dirty="0" smtClean="0"/>
              <a:t>电位器</a:t>
            </a:r>
            <a:r>
              <a:rPr lang="en-US" altLang="zh-CN" b="1" dirty="0" smtClean="0"/>
              <a:t>W2</a:t>
            </a:r>
            <a:endParaRPr lang="en-US" altLang="zh-CN" b="1" dirty="0" smtClean="0"/>
          </a:p>
          <a:p>
            <a:endParaRPr lang="zh-CN" altLang="en-US" b="1" dirty="0"/>
          </a:p>
        </p:txBody>
      </p:sp>
      <p:sp>
        <p:nvSpPr>
          <p:cNvPr id="55" name="TextBox 54"/>
          <p:cNvSpPr txBox="1"/>
          <p:nvPr/>
        </p:nvSpPr>
        <p:spPr>
          <a:xfrm>
            <a:off x="5819751" y="4686827"/>
            <a:ext cx="3216746" cy="923330"/>
          </a:xfrm>
          <a:prstGeom prst="rect">
            <a:avLst/>
          </a:prstGeom>
          <a:noFill/>
        </p:spPr>
        <p:txBody>
          <a:bodyPr wrap="square" rtlCol="0">
            <a:spAutoFit/>
          </a:bodyPr>
          <a:lstStyle/>
          <a:p>
            <a:r>
              <a:rPr lang="zh-CN" altLang="en-US" b="1" dirty="0" smtClean="0"/>
              <a:t>电位器</a:t>
            </a:r>
            <a:r>
              <a:rPr lang="en-US" altLang="zh-CN" b="1" dirty="0" smtClean="0"/>
              <a:t>W1</a:t>
            </a:r>
            <a:r>
              <a:rPr lang="zh-CN" altLang="en-US" b="1" dirty="0" smtClean="0"/>
              <a:t>、</a:t>
            </a:r>
            <a:r>
              <a:rPr lang="en-US" altLang="zh-CN" b="1" dirty="0" smtClean="0"/>
              <a:t>W2</a:t>
            </a:r>
            <a:r>
              <a:rPr lang="zh-CN" altLang="en-US" b="1" dirty="0" smtClean="0"/>
              <a:t>输出信号插孔</a:t>
            </a:r>
            <a:endParaRPr lang="en-US" altLang="zh-CN" b="1" dirty="0" smtClean="0"/>
          </a:p>
          <a:p>
            <a:r>
              <a:rPr lang="zh-CN" altLang="en-US" b="1" dirty="0" smtClean="0"/>
              <a:t>（电源</a:t>
            </a:r>
            <a:r>
              <a:rPr lang="en-US" altLang="zh-CN" b="1" dirty="0" smtClean="0"/>
              <a:t>VCC</a:t>
            </a:r>
            <a:r>
              <a:rPr lang="zh-CN" altLang="en-US" b="1" dirty="0" smtClean="0"/>
              <a:t>和地已经在内部接好）</a:t>
            </a:r>
            <a:endParaRPr lang="zh-CN" altLang="en-US" b="1" dirty="0"/>
          </a:p>
        </p:txBody>
      </p:sp>
      <p:cxnSp>
        <p:nvCxnSpPr>
          <p:cNvPr id="52" name="直接连接符 51"/>
          <p:cNvCxnSpPr>
            <a:stCxn id="55" idx="1"/>
          </p:cNvCxnSpPr>
          <p:nvPr/>
        </p:nvCxnSpPr>
        <p:spPr>
          <a:xfrm flipH="1" flipV="1">
            <a:off x="4932041" y="4209683"/>
            <a:ext cx="88771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5" idx="1"/>
          </p:cNvCxnSpPr>
          <p:nvPr/>
        </p:nvCxnSpPr>
        <p:spPr>
          <a:xfrm flipH="1" flipV="1">
            <a:off x="5652121" y="4209683"/>
            <a:ext cx="16763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5895" y="2097605"/>
            <a:ext cx="2741456" cy="369332"/>
          </a:xfrm>
          <a:prstGeom prst="rect">
            <a:avLst/>
          </a:prstGeom>
          <a:noFill/>
        </p:spPr>
        <p:txBody>
          <a:bodyPr wrap="none" rtlCol="0">
            <a:spAutoFit/>
          </a:bodyPr>
          <a:lstStyle/>
          <a:p>
            <a:r>
              <a:rPr lang="zh-CN" altLang="en-US" b="1" dirty="0" smtClean="0"/>
              <a:t>直流电压表输入信号插孔</a:t>
            </a:r>
            <a:endParaRPr lang="zh-CN" altLang="en-US" b="1" dirty="0"/>
          </a:p>
        </p:txBody>
      </p:sp>
      <p:cxnSp>
        <p:nvCxnSpPr>
          <p:cNvPr id="62" name="直接连接符 61"/>
          <p:cNvCxnSpPr>
            <a:stCxn id="61" idx="2"/>
          </p:cNvCxnSpPr>
          <p:nvPr/>
        </p:nvCxnSpPr>
        <p:spPr>
          <a:xfrm flipH="1">
            <a:off x="4572001" y="2466937"/>
            <a:ext cx="2174622" cy="106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1" idx="2"/>
          </p:cNvCxnSpPr>
          <p:nvPr/>
        </p:nvCxnSpPr>
        <p:spPr>
          <a:xfrm>
            <a:off x="6746623" y="2466937"/>
            <a:ext cx="921721" cy="1075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实验室规章制度</a:t>
            </a:r>
            <a:endParaRPr lang="zh-CN" altLang="en-US"/>
          </a:p>
        </p:txBody>
      </p:sp>
      <p:sp>
        <p:nvSpPr>
          <p:cNvPr id="3" name="内容占位符 2"/>
          <p:cNvSpPr>
            <a:spLocks noGrp="1"/>
          </p:cNvSpPr>
          <p:nvPr>
            <p:ph idx="1"/>
          </p:nvPr>
        </p:nvSpPr>
        <p:spPr>
          <a:xfrm>
            <a:off x="457200" y="1196975"/>
            <a:ext cx="8229600" cy="3733800"/>
          </a:xfrm>
        </p:spPr>
        <p:txBody>
          <a:bodyPr>
            <a:normAutofit lnSpcReduction="20000"/>
          </a:bodyPr>
          <a:p>
            <a:pPr marL="0" indent="0">
              <a:buNone/>
            </a:pPr>
            <a:r>
              <a:rPr lang="en-US" altLang="zh-CN"/>
              <a:t>1.</a:t>
            </a:r>
            <a:r>
              <a:rPr lang="zh-CN" altLang="en-US"/>
              <a:t>不能在实验室内吃零食和就餐。订餐请到走道上就餐。</a:t>
            </a:r>
            <a:endParaRPr lang="zh-CN" altLang="en-US"/>
          </a:p>
          <a:p>
            <a:pPr marL="0" indent="0">
              <a:buNone/>
            </a:pPr>
            <a:r>
              <a:rPr lang="en-US" altLang="zh-CN"/>
              <a:t>2.</a:t>
            </a:r>
            <a:r>
              <a:rPr lang="zh-CN" altLang="en-US"/>
              <a:t>实验结束时请关闭电脑主机电源，勿关显示器电源，后面实验同学以为电脑坏了。</a:t>
            </a:r>
            <a:endParaRPr lang="zh-CN" altLang="en-US"/>
          </a:p>
          <a:p>
            <a:pPr marL="0" indent="0">
              <a:buNone/>
            </a:pPr>
            <a:r>
              <a:rPr lang="en-US" altLang="zh-CN"/>
              <a:t>3.</a:t>
            </a:r>
            <a:r>
              <a:rPr lang="en-US" altLang="zh-CN">
                <a:sym typeface="+mn-ea"/>
              </a:rPr>
              <a:t>Sword</a:t>
            </a:r>
            <a:r>
              <a:rPr lang="zh-CN" altLang="en-US">
                <a:sym typeface="+mn-ea"/>
              </a:rPr>
              <a:t>实验箱</a:t>
            </a:r>
            <a:r>
              <a:rPr lang="zh-CN" altLang="en-US"/>
              <a:t>的盖子不要合上，关闭各种仪器的电源。</a:t>
            </a:r>
            <a:endParaRPr lang="zh-CN" altLang="en-US"/>
          </a:p>
          <a:p>
            <a:pPr marL="0" indent="0">
              <a:buNone/>
            </a:pPr>
            <a:r>
              <a:rPr lang="en-US" altLang="zh-CN"/>
              <a:t>4.</a:t>
            </a:r>
            <a:r>
              <a:rPr lang="zh-CN" altLang="en-US">
                <a:sym typeface="+mn-ea"/>
              </a:rPr>
              <a:t>实验</a:t>
            </a:r>
            <a:r>
              <a:rPr lang="zh-CN" altLang="en-US">
                <a:sym typeface="+mn-ea"/>
              </a:rPr>
              <a:t>结束后请整理好椅子，实验签到需写上</a:t>
            </a:r>
            <a:r>
              <a:rPr lang="en-US" altLang="zh-CN">
                <a:sym typeface="+mn-ea"/>
              </a:rPr>
              <a:t>Sword</a:t>
            </a:r>
            <a:r>
              <a:rPr lang="zh-CN" altLang="en-US">
                <a:sym typeface="+mn-ea"/>
              </a:rPr>
              <a:t>实验箱号。</a:t>
            </a:r>
            <a:endParaRPr lang="zh-CN" altLang="en-US"/>
          </a:p>
        </p:txBody>
      </p:sp>
      <p:pic>
        <p:nvPicPr>
          <p:cNvPr id="5" name="图片 4" descr="椅子"/>
          <p:cNvPicPr>
            <a:picLocks noChangeAspect="1"/>
          </p:cNvPicPr>
          <p:nvPr/>
        </p:nvPicPr>
        <p:blipFill>
          <a:blip r:embed="rId1"/>
          <a:stretch>
            <a:fillRect/>
          </a:stretch>
        </p:blipFill>
        <p:spPr>
          <a:xfrm>
            <a:off x="405130" y="4656455"/>
            <a:ext cx="2311400" cy="2221230"/>
          </a:xfrm>
          <a:prstGeom prst="rect">
            <a:avLst/>
          </a:prstGeom>
        </p:spPr>
      </p:pic>
      <p:pic>
        <p:nvPicPr>
          <p:cNvPr id="6" name="图片 5" descr="SWORD1"/>
          <p:cNvPicPr>
            <a:picLocks noChangeAspect="1"/>
          </p:cNvPicPr>
          <p:nvPr/>
        </p:nvPicPr>
        <p:blipFill>
          <a:blip r:embed="rId2"/>
          <a:stretch>
            <a:fillRect/>
          </a:stretch>
        </p:blipFill>
        <p:spPr>
          <a:xfrm>
            <a:off x="3342005" y="4699635"/>
            <a:ext cx="2432685" cy="2134870"/>
          </a:xfrm>
          <a:prstGeom prst="rect">
            <a:avLst/>
          </a:prstGeom>
        </p:spPr>
      </p:pic>
      <p:pic>
        <p:nvPicPr>
          <p:cNvPr id="7" name="图片 6" descr="SWORD2"/>
          <p:cNvPicPr>
            <a:picLocks noChangeAspect="1"/>
          </p:cNvPicPr>
          <p:nvPr/>
        </p:nvPicPr>
        <p:blipFill>
          <a:blip r:embed="rId3"/>
          <a:stretch>
            <a:fillRect/>
          </a:stretch>
        </p:blipFill>
        <p:spPr>
          <a:xfrm>
            <a:off x="6096000" y="4656455"/>
            <a:ext cx="2849245" cy="2137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实验设备与材料</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实验设备</a:t>
            </a:r>
            <a:endParaRPr lang="zh-CN" altLang="en-US" dirty="0"/>
          </a:p>
          <a:p>
            <a:pPr lvl="1"/>
            <a:r>
              <a:rPr lang="zh-CN" altLang="en-US" dirty="0"/>
              <a:t>数字示波器</a:t>
            </a:r>
            <a:r>
              <a:rPr lang="en-US" altLang="zh-CN" dirty="0" smtClean="0"/>
              <a:t>RIGOL-DS162</a:t>
            </a:r>
            <a:r>
              <a:rPr lang="en-US" altLang="zh-CN" dirty="0"/>
              <a:t>	</a:t>
            </a:r>
            <a:r>
              <a:rPr lang="en-US" altLang="zh-CN" dirty="0" smtClean="0"/>
              <a:t>1</a:t>
            </a:r>
            <a:r>
              <a:rPr lang="zh-CN" altLang="en-US" dirty="0"/>
              <a:t>台</a:t>
            </a:r>
            <a:endParaRPr lang="zh-CN" altLang="en-US" dirty="0"/>
          </a:p>
          <a:p>
            <a:pPr lvl="1"/>
            <a:r>
              <a:rPr lang="zh-CN" altLang="en-US" dirty="0"/>
              <a:t>数字万用表			</a:t>
            </a:r>
            <a:r>
              <a:rPr lang="en-US" altLang="zh-CN" dirty="0" smtClean="0"/>
              <a:t>1</a:t>
            </a:r>
            <a:r>
              <a:rPr lang="zh-CN" altLang="en-US" dirty="0"/>
              <a:t>只</a:t>
            </a:r>
            <a:endParaRPr lang="zh-CN" altLang="en-US" dirty="0"/>
          </a:p>
          <a:p>
            <a:pPr lvl="1"/>
            <a:r>
              <a:rPr lang="zh-CN" altLang="en-US" dirty="0" smtClean="0"/>
              <a:t>电路</a:t>
            </a:r>
            <a:r>
              <a:rPr lang="zh-CN" altLang="en-US" dirty="0"/>
              <a:t>设计实验箱	</a:t>
            </a:r>
            <a:r>
              <a:rPr lang="en-US" altLang="zh-CN" dirty="0" smtClean="0"/>
              <a:t>	1</a:t>
            </a:r>
            <a:r>
              <a:rPr lang="zh-CN" altLang="en-US" dirty="0"/>
              <a:t>台</a:t>
            </a:r>
            <a:endParaRPr lang="zh-CN" altLang="en-US" dirty="0"/>
          </a:p>
          <a:p>
            <a:r>
              <a:rPr lang="zh-CN" altLang="en-US" dirty="0"/>
              <a:t>实验材料</a:t>
            </a:r>
            <a:endParaRPr lang="zh-CN" altLang="en-US" dirty="0"/>
          </a:p>
          <a:p>
            <a:pPr lvl="1"/>
            <a:r>
              <a:rPr lang="zh-CN" altLang="en-US" dirty="0"/>
              <a:t>两输入与非门</a:t>
            </a:r>
            <a:r>
              <a:rPr lang="en-US" altLang="zh-CN" dirty="0"/>
              <a:t>74LS00	</a:t>
            </a:r>
            <a:r>
              <a:rPr lang="en-US" altLang="zh-CN" dirty="0" smtClean="0"/>
              <a:t>1</a:t>
            </a:r>
            <a:r>
              <a:rPr lang="zh-CN" altLang="en-US" dirty="0"/>
              <a:t>片</a:t>
            </a:r>
            <a:endParaRPr lang="zh-CN" altLang="en-US" dirty="0"/>
          </a:p>
          <a:p>
            <a:pPr lvl="1"/>
            <a:r>
              <a:rPr lang="zh-CN" altLang="en-US" dirty="0"/>
              <a:t>两输入或非门</a:t>
            </a:r>
            <a:r>
              <a:rPr lang="en-US" altLang="zh-CN" dirty="0"/>
              <a:t>CD4001	</a:t>
            </a:r>
            <a:r>
              <a:rPr lang="en-US" altLang="zh-CN" dirty="0" smtClean="0"/>
              <a:t>1</a:t>
            </a:r>
            <a:r>
              <a:rPr lang="zh-CN" altLang="en-US" dirty="0"/>
              <a:t>片</a:t>
            </a:r>
            <a:endParaRPr lang="zh-CN" altLang="en-US" dirty="0"/>
          </a:p>
          <a:p>
            <a:pPr lvl="1"/>
            <a:r>
              <a:rPr lang="zh-CN" altLang="en-US" dirty="0"/>
              <a:t>电阻</a:t>
            </a:r>
            <a:endParaRPr lang="zh-CN" altLang="en-US" dirty="0"/>
          </a:p>
          <a:p>
            <a:pPr lvl="2"/>
            <a:r>
              <a:rPr lang="en-US" altLang="zh-CN" dirty="0"/>
              <a:t>4.7KΩ</a:t>
            </a:r>
            <a:r>
              <a:rPr lang="zh-CN" altLang="en-US" dirty="0"/>
              <a:t>电位器		</a:t>
            </a:r>
            <a:r>
              <a:rPr lang="en-US" altLang="zh-CN" dirty="0" smtClean="0"/>
              <a:t>1</a:t>
            </a:r>
            <a:r>
              <a:rPr lang="zh-CN" altLang="en-US" dirty="0"/>
              <a:t>只</a:t>
            </a:r>
            <a:endParaRPr lang="zh-CN" altLang="en-US" dirty="0"/>
          </a:p>
          <a:p>
            <a:pPr lvl="2"/>
            <a:r>
              <a:rPr lang="en-US" altLang="zh-CN" dirty="0"/>
              <a:t>100Ω /1KW			1</a:t>
            </a:r>
            <a:r>
              <a:rPr lang="zh-CN" altLang="en-US" dirty="0"/>
              <a:t>只</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WordArt 3"/>
          <p:cNvSpPr>
            <a:spLocks noChangeArrowheads="1" noChangeShapeType="1" noTextEdit="1"/>
          </p:cNvSpPr>
          <p:nvPr/>
        </p:nvSpPr>
        <p:spPr bwMode="gray">
          <a:xfrm>
            <a:off x="2051720" y="3212976"/>
            <a:ext cx="4724400" cy="609600"/>
          </a:xfrm>
          <a:prstGeom prst="rect">
            <a:avLst/>
          </a:prstGeom>
        </p:spPr>
        <p:txBody>
          <a:bodyPr wrap="none" fromWordArt="1">
            <a:prstTxWarp prst="textDeflate">
              <a:avLst>
                <a:gd name="adj" fmla="val 0"/>
              </a:avLst>
            </a:prstTxWarp>
          </a:bodyPr>
          <a:lstStyle/>
          <a:p>
            <a:pPr algn="ctr"/>
            <a:r>
              <a:rPr lang="en-US" altLang="zh-CN"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ea typeface="Verdana" panose="020B0604030504040204"/>
                <a:cs typeface="Verdana" panose="020B0604030504040204"/>
              </a:rPr>
              <a:t>Thank You !</a:t>
            </a:r>
            <a:endParaRPr lang="zh-CN" altLang="en-US"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cs typeface="Verdana" panose="020B06040305040402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实验任务</a:t>
            </a:r>
            <a:endParaRPr lang="zh-CN" altLang="en-US" dirty="0"/>
          </a:p>
        </p:txBody>
      </p:sp>
      <p:sp>
        <p:nvSpPr>
          <p:cNvPr id="3" name="内容占位符 2"/>
          <p:cNvSpPr>
            <a:spLocks noGrp="1"/>
          </p:cNvSpPr>
          <p:nvPr>
            <p:ph idx="1"/>
          </p:nvPr>
        </p:nvSpPr>
        <p:spPr>
          <a:xfrm>
            <a:off x="457200" y="1600200"/>
            <a:ext cx="8579296" cy="4525963"/>
          </a:xfrm>
        </p:spPr>
        <p:txBody>
          <a:bodyPr>
            <a:normAutofit lnSpcReduction="10000"/>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或非”门的逻辑功能</a:t>
            </a:r>
            <a:endParaRPr lang="zh-CN" altLang="en-US" sz="2800" dirty="0"/>
          </a:p>
          <a:p>
            <a:endParaRPr lang="en-US" altLang="zh-CN" sz="2800" dirty="0" smtClean="0"/>
          </a:p>
          <a:p>
            <a:r>
              <a:rPr lang="zh-CN" altLang="en-US" sz="2800" dirty="0" smtClean="0"/>
              <a:t>测量</a:t>
            </a:r>
            <a:r>
              <a:rPr lang="zh-CN" altLang="en-US" sz="2800" dirty="0"/>
              <a:t>集成电路</a:t>
            </a:r>
            <a:r>
              <a:rPr lang="en-US" altLang="zh-CN" sz="2800" dirty="0"/>
              <a:t>74LS00</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dirty="0" smtClean="0"/>
          </a:p>
          <a:p>
            <a:r>
              <a:rPr lang="zh-CN" altLang="en-US" sz="2800" dirty="0" smtClean="0"/>
              <a:t>测量</a:t>
            </a:r>
            <a:r>
              <a:rPr lang="zh-CN" altLang="en-US" sz="2800" dirty="0"/>
              <a:t>集成电路</a:t>
            </a:r>
            <a:r>
              <a:rPr lang="en-US" altLang="zh-CN" sz="2800" dirty="0"/>
              <a:t>CD4001</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600" dirty="0" smtClean="0"/>
          </a:p>
          <a:p>
            <a:r>
              <a:rPr lang="zh-CN" altLang="en-US" sz="2600" dirty="0" smtClean="0"/>
              <a:t>测量</a:t>
            </a:r>
            <a:r>
              <a:rPr lang="zh-CN" altLang="en-US" sz="2600" dirty="0"/>
              <a:t>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实验原理</a:t>
            </a:r>
            <a:endParaRPr lang="zh-CN" altLang="en-US" dirty="0"/>
          </a:p>
        </p:txBody>
      </p:sp>
      <p:sp>
        <p:nvSpPr>
          <p:cNvPr id="3" name="内容占位符 2"/>
          <p:cNvSpPr>
            <a:spLocks noGrp="1"/>
          </p:cNvSpPr>
          <p:nvPr>
            <p:ph idx="1"/>
          </p:nvPr>
        </p:nvSpPr>
        <p:spPr/>
        <p:txBody>
          <a:bodyPr/>
          <a:lstStyle/>
          <a:p>
            <a:r>
              <a:rPr lang="zh-CN" altLang="en-US"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数字集成电路的基本</a:t>
            </a:r>
            <a:r>
              <a:rPr lang="zh-CN" altLang="en-US" dirty="0" smtClean="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参数</a:t>
            </a:r>
            <a:endParaRPr lang="zh-CN" altLang="en-US" dirty="0"/>
          </a:p>
        </p:txBody>
      </p:sp>
      <p:sp>
        <p:nvSpPr>
          <p:cNvPr id="5" name="内容占位符 2"/>
          <p:cNvSpPr txBox="1"/>
          <p:nvPr/>
        </p:nvSpPr>
        <p:spPr>
          <a:xfrm>
            <a:off x="655320" y="2122805"/>
            <a:ext cx="3473450" cy="8165465"/>
          </a:xfrm>
          <a:prstGeom prst="rect">
            <a:avLst/>
          </a:prstGeom>
        </p:spPr>
        <p:txBody>
          <a:bodyPr numCol="2"/>
          <a:lstStyle/>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扇出系数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N</a:t>
            </a:r>
            <a:r>
              <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电压传输特性</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endParaRPr lang="zh-CN" altLang="en-US"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
        <p:nvSpPr>
          <p:cNvPr id="4" name="文本框 3"/>
          <p:cNvSpPr txBox="1"/>
          <p:nvPr/>
        </p:nvSpPr>
        <p:spPr>
          <a:xfrm>
            <a:off x="4519930" y="1962785"/>
            <a:ext cx="4166870" cy="4676140"/>
          </a:xfrm>
          <a:prstGeom prst="rect">
            <a:avLst/>
          </a:prstGeom>
          <a:noFill/>
        </p:spPr>
        <p:txBody>
          <a:bodyPr wrap="square" rtlCol="0">
            <a:spAutoFit/>
          </a:bodyPr>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7.</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噪音容限</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8.</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平均传输延迟时间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t</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pd</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9.</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低电平输入电流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10.</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高电平输入电流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11.</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空载导通功耗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ON</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12.</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空载截止功耗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OFF</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扇出系数（负载能力）</a:t>
            </a:r>
            <a:r>
              <a:rPr lang="en-US" altLang="zh-CN" i="1" dirty="0"/>
              <a:t>N</a:t>
            </a:r>
            <a:r>
              <a:rPr lang="en-US" altLang="zh-CN" i="1" baseline="-25000" dirty="0"/>
              <a:t>o</a:t>
            </a:r>
            <a:endParaRPr lang="zh-CN" altLang="en-US" dirty="0"/>
          </a:p>
        </p:txBody>
      </p:sp>
      <p:sp>
        <p:nvSpPr>
          <p:cNvPr id="4" name="内容占位符 4"/>
          <p:cNvSpPr>
            <a:spLocks noGrp="1"/>
          </p:cNvSpPr>
          <p:nvPr>
            <p:ph idx="1"/>
          </p:nvPr>
        </p:nvSpPr>
        <p:spPr>
          <a:xfrm>
            <a:off x="457200" y="1340485"/>
            <a:ext cx="8229600" cy="1825625"/>
          </a:xfrm>
        </p:spPr>
        <p:txBody>
          <a:bodyPr>
            <a:normAutofit fontScale="75000" lnSpcReduction="10000"/>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扇出系数</a:t>
            </a:r>
            <a:r>
              <a:rPr lang="zh-CN" altLang="en-US" dirty="0" smtClean="0"/>
              <a:t>是数字逻辑器件用来衡量其输出负载能力的一个参数，表征器件的</a:t>
            </a:r>
            <a:r>
              <a:rPr lang="zh-CN" altLang="en-US" dirty="0" smtClean="0">
                <a:latin typeface="楷体_GB2312" pitchFamily="49" charset="-122"/>
                <a:ea typeface="楷体_GB2312" pitchFamily="49" charset="-122"/>
              </a:rPr>
              <a:t>额定输出能力</a:t>
            </a:r>
            <a:r>
              <a:rPr lang="zh-CN" altLang="en-US" dirty="0" smtClean="0"/>
              <a:t>。逻辑器件是二值量化器件，其输出负载能力可折算成驱动多少个</a:t>
            </a:r>
            <a:r>
              <a:rPr lang="zh-CN" altLang="en-US" dirty="0" smtClean="0">
                <a:solidFill>
                  <a:srgbClr val="FF0000"/>
                </a:solidFill>
              </a:rPr>
              <a:t>同类型逻辑门的数目</a:t>
            </a:r>
            <a:r>
              <a:rPr lang="zh-CN" altLang="en-US" dirty="0" smtClean="0"/>
              <a:t>。在额定输出电压范围内，器件</a:t>
            </a:r>
            <a:r>
              <a:rPr lang="zh-CN" altLang="en-US" dirty="0" smtClean="0">
                <a:solidFill>
                  <a:srgbClr val="FF0000"/>
                </a:solidFill>
              </a:rPr>
              <a:t>能带动的同型号门的数目</a:t>
            </a:r>
            <a:r>
              <a:rPr lang="zh-CN" altLang="en-US" dirty="0" smtClean="0"/>
              <a:t>称为</a:t>
            </a:r>
            <a:r>
              <a:rPr lang="zh-CN" altLang="en-US" sz="3100" dirty="0" smtClean="0">
                <a:solidFill>
                  <a:srgbClr val="FF0000"/>
                </a:solidFill>
                <a:effectLst/>
                <a:latin typeface="楷体_GB2312" pitchFamily="49" charset="-122"/>
                <a:ea typeface="楷体_GB2312" pitchFamily="49" charset="-122"/>
              </a:rPr>
              <a:t>扇出系数</a:t>
            </a:r>
            <a:r>
              <a:rPr lang="zh-CN" altLang="en-US" dirty="0" smtClean="0"/>
              <a:t>。一般产品规定要求 ≥8。</a:t>
            </a:r>
            <a:endParaRPr lang="zh-CN" altLang="en-US" dirty="0" smtClean="0"/>
          </a:p>
        </p:txBody>
      </p:sp>
      <p:graphicFrame>
        <p:nvGraphicFramePr>
          <p:cNvPr id="5" name="电路图"/>
          <p:cNvGraphicFramePr>
            <a:graphicFrameLocks noChangeAspect="1"/>
          </p:cNvGraphicFramePr>
          <p:nvPr/>
        </p:nvGraphicFramePr>
        <p:xfrm>
          <a:off x="4343846" y="3339107"/>
          <a:ext cx="4692650" cy="2970213"/>
        </p:xfrm>
        <a:graphic>
          <a:graphicData uri="http://schemas.openxmlformats.org/presentationml/2006/ole">
            <mc:AlternateContent xmlns:mc="http://schemas.openxmlformats.org/markup-compatibility/2006">
              <mc:Choice xmlns:v="urn:schemas-microsoft-com:vml" Requires="v">
                <p:oleObj spid="_x0000_s5150" name="Visio" r:id="rId1" imgW="2858770" imgH="1809750" progId="">
                  <p:embed/>
                </p:oleObj>
              </mc:Choice>
              <mc:Fallback>
                <p:oleObj name="Visio" r:id="rId1" imgW="2858770" imgH="1809750" progId="">
                  <p:embed/>
                  <p:pic>
                    <p:nvPicPr>
                      <p:cNvPr id="0" name="图片 5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846" y="3339107"/>
                        <a:ext cx="469265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内容占位符 4"/>
          <p:cNvSpPr txBox="1"/>
          <p:nvPr/>
        </p:nvSpPr>
        <p:spPr>
          <a:xfrm>
            <a:off x="457200" y="3310086"/>
            <a:ext cx="3900488" cy="3143250"/>
          </a:xfrm>
          <a:prstGeom prst="rect">
            <a:avLst/>
          </a:prstGeom>
        </p:spPr>
        <p:txBody>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与非门输入电路</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和</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为高电平时，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截止，驱动电流很小</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或</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为低电平时，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导通，驱动电流较大</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74LS00</a:t>
            </a:r>
            <a:r>
              <a:rPr lang="zh-CN" altLang="en-US" dirty="0"/>
              <a:t>与非门扇出系数测量</a:t>
            </a:r>
            <a:endParaRPr lang="zh-CN" altLang="en-US" dirty="0"/>
          </a:p>
        </p:txBody>
      </p:sp>
      <p:sp>
        <p:nvSpPr>
          <p:cNvPr id="4" name="内容占位符 4"/>
          <p:cNvSpPr>
            <a:spLocks noGrp="1"/>
          </p:cNvSpPr>
          <p:nvPr>
            <p:ph idx="1"/>
          </p:nvPr>
        </p:nvSpPr>
        <p:spPr>
          <a:xfrm>
            <a:off x="457200" y="1291580"/>
            <a:ext cx="8229600" cy="2857500"/>
          </a:xfrm>
        </p:spPr>
        <p:txBody>
          <a:bodyPr>
            <a:normAutofit/>
          </a:bodyPr>
          <a:lstStyle/>
          <a:p>
            <a:pPr eaLnBrk="1" fontAlgn="auto" hangingPunct="1">
              <a:spcAft>
                <a:spcPts val="0"/>
              </a:spcAft>
              <a:defRPr/>
            </a:pPr>
            <a:r>
              <a:rPr lang="en-US" altLang="zh-CN" sz="2200" dirty="0" smtClean="0"/>
              <a:t>TTL</a:t>
            </a:r>
            <a:r>
              <a:rPr lang="zh-CN" altLang="en-US" sz="2200" dirty="0" smtClean="0"/>
              <a:t>的扇出驱动只要测量输出端为额定低电平时，输出端能吸收多少电流。一般在输出端电压达到最大允许值（</a:t>
            </a:r>
            <a:r>
              <a:rPr lang="zh-CN" altLang="en-US" sz="2200" dirty="0" smtClean="0">
                <a:latin typeface="+mn-ea"/>
              </a:rPr>
              <a:t>≤</a:t>
            </a:r>
            <a:r>
              <a:rPr lang="zh-CN" altLang="en-US" sz="2200" dirty="0" smtClean="0"/>
              <a:t> </a:t>
            </a:r>
            <a:r>
              <a:rPr lang="en-US" altLang="zh-CN" sz="2200" dirty="0" smtClean="0"/>
              <a:t>0.4V</a:t>
            </a:r>
            <a:r>
              <a:rPr lang="zh-CN" altLang="en-US" sz="2200" dirty="0" smtClean="0"/>
              <a:t>）时测量这个电流，它也称作</a:t>
            </a:r>
            <a:r>
              <a:rPr lang="zh-CN" altLang="en-US" sz="2200" dirty="0" smtClean="0">
                <a:solidFill>
                  <a:srgbClr val="FF0000"/>
                </a:solidFill>
                <a:effectLst/>
                <a:latin typeface="楷体_GB2312" pitchFamily="49" charset="-122"/>
                <a:ea typeface="楷体_GB2312" pitchFamily="49" charset="-122"/>
              </a:rPr>
              <a:t>最大灌入电流 </a:t>
            </a:r>
            <a:r>
              <a:rPr lang="en-US" altLang="zh-CN" sz="2200" i="1" dirty="0" err="1" smtClean="0"/>
              <a:t>I</a:t>
            </a:r>
            <a:r>
              <a:rPr lang="en-US" altLang="zh-CN" sz="2200" i="1" baseline="-25000" dirty="0" err="1" smtClean="0"/>
              <a:t>oLmax</a:t>
            </a:r>
            <a:r>
              <a:rPr lang="zh-CN" altLang="en-US" sz="2200" dirty="0" smtClean="0"/>
              <a:t>。将这个电流与</a:t>
            </a:r>
            <a:r>
              <a:rPr lang="zh-CN" altLang="en-US" sz="2200" dirty="0" smtClean="0">
                <a:solidFill>
                  <a:srgbClr val="FF0000"/>
                </a:solidFill>
              </a:rPr>
              <a:t>低电平输入电流</a:t>
            </a:r>
            <a:r>
              <a:rPr lang="en-US" altLang="zh-CN" sz="2200" i="1" dirty="0" err="1" smtClean="0">
                <a:solidFill>
                  <a:srgbClr val="FF0000"/>
                </a:solidFill>
              </a:rPr>
              <a:t>I</a:t>
            </a:r>
            <a:r>
              <a:rPr lang="en-US" altLang="zh-CN" sz="2200" i="1" baseline="-25000" dirty="0" err="1" smtClean="0">
                <a:solidFill>
                  <a:srgbClr val="FF0000"/>
                </a:solidFill>
              </a:rPr>
              <a:t>iL</a:t>
            </a:r>
            <a:r>
              <a:rPr lang="en-US" altLang="zh-CN" sz="2200" i="1" dirty="0" smtClean="0"/>
              <a:t> </a:t>
            </a:r>
            <a:r>
              <a:rPr lang="zh-CN" altLang="en-US" sz="2200" dirty="0" smtClean="0"/>
              <a:t>相除即可获得</a:t>
            </a:r>
            <a:r>
              <a:rPr lang="en-US" altLang="zh-CN" sz="2200" dirty="0" smtClean="0"/>
              <a:t>TTL</a:t>
            </a:r>
            <a:r>
              <a:rPr lang="zh-CN" altLang="en-US" sz="2200" dirty="0" smtClean="0"/>
              <a:t>的 </a:t>
            </a:r>
            <a:r>
              <a:rPr lang="zh-CN" altLang="en-US" sz="2200" dirty="0" smtClean="0">
                <a:solidFill>
                  <a:srgbClr val="FF0000"/>
                </a:solidFill>
                <a:effectLst/>
                <a:latin typeface="楷体_GB2312" pitchFamily="49" charset="-122"/>
                <a:ea typeface="楷体_GB2312" pitchFamily="49" charset="-122"/>
              </a:rPr>
              <a:t>扇出系数</a:t>
            </a:r>
            <a:endParaRPr lang="zh-CN" altLang="en-US" sz="2200" dirty="0" smtClean="0">
              <a:solidFill>
                <a:srgbClr val="FF0000"/>
              </a:solidFill>
              <a:effectLst/>
              <a:latin typeface="楷体_GB2312" pitchFamily="49" charset="-122"/>
              <a:ea typeface="楷体_GB2312" pitchFamily="49" charset="-122"/>
            </a:endParaRPr>
          </a:p>
          <a:p>
            <a:pPr eaLnBrk="1" fontAlgn="auto" hangingPunct="1">
              <a:spcAft>
                <a:spcPts val="0"/>
              </a:spcAft>
              <a:defRPr/>
            </a:pPr>
            <a:r>
              <a:rPr lang="zh-CN" altLang="en-US" sz="2200" dirty="0" smtClean="0">
                <a:solidFill>
                  <a:srgbClr val="FF0000"/>
                </a:solidFill>
                <a:effectLst/>
                <a:latin typeface="楷体_GB2312" pitchFamily="49" charset="-122"/>
                <a:ea typeface="楷体_GB2312" pitchFamily="49" charset="-122"/>
              </a:rPr>
              <a:t> </a:t>
            </a:r>
            <a:r>
              <a:rPr lang="en-US" altLang="zh-CN" sz="2400" i="1" dirty="0" smtClean="0"/>
              <a:t>N</a:t>
            </a:r>
            <a:r>
              <a:rPr lang="en-US" altLang="zh-CN" sz="2400" i="1" baseline="-25000" dirty="0" smtClean="0"/>
              <a:t>o </a:t>
            </a:r>
            <a:r>
              <a:rPr lang="en-US" altLang="zh-CN" sz="2400" dirty="0" smtClean="0"/>
              <a:t>= </a:t>
            </a:r>
            <a:r>
              <a:rPr lang="en-US" altLang="zh-CN" sz="2400" i="1" dirty="0" err="1" smtClean="0"/>
              <a:t>I</a:t>
            </a:r>
            <a:r>
              <a:rPr lang="en-US" altLang="zh-CN" sz="2400" i="1" baseline="-25000" dirty="0" err="1" smtClean="0"/>
              <a:t>oL</a:t>
            </a:r>
            <a:r>
              <a:rPr lang="en-US" altLang="zh-CN" sz="2400" baseline="-25000" dirty="0" err="1" smtClean="0"/>
              <a:t>max</a:t>
            </a:r>
            <a:r>
              <a:rPr lang="en-US" altLang="zh-CN" sz="2400" baseline="-25000" dirty="0" smtClean="0"/>
              <a:t> </a:t>
            </a:r>
            <a:r>
              <a:rPr lang="en-US" altLang="zh-CN" sz="2400" dirty="0" smtClean="0">
                <a:solidFill>
                  <a:prstClr val="black"/>
                </a:solidFill>
                <a:effectLst>
                  <a:outerShdw blurRad="50800" dist="38100" dir="2700000" algn="tl" rotWithShape="0">
                    <a:prstClr val="black">
                      <a:alpha val="40000"/>
                    </a:prstClr>
                  </a:outerShdw>
                </a:effectLst>
              </a:rPr>
              <a:t> ∕</a:t>
            </a:r>
            <a:r>
              <a:rPr lang="en-US" altLang="zh-CN" sz="2400" dirty="0" smtClean="0"/>
              <a:t> </a:t>
            </a:r>
            <a:r>
              <a:rPr lang="en-US" altLang="zh-CN" sz="2400" i="1" dirty="0" err="1" smtClean="0"/>
              <a:t>I</a:t>
            </a:r>
            <a:r>
              <a:rPr lang="en-US" altLang="zh-CN" sz="2400" i="1" baseline="-25000" dirty="0" err="1" smtClean="0"/>
              <a:t>iL    </a:t>
            </a:r>
            <a:endParaRPr lang="en-US" altLang="zh-CN" sz="2400" i="1" baseline="-25000" dirty="0" smtClean="0"/>
          </a:p>
        </p:txBody>
      </p:sp>
      <p:sp>
        <p:nvSpPr>
          <p:cNvPr id="6" name="矩形 5"/>
          <p:cNvSpPr/>
          <p:nvPr/>
        </p:nvSpPr>
        <p:spPr>
          <a:xfrm>
            <a:off x="539552" y="3156983"/>
            <a:ext cx="5572125" cy="3588675"/>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最大灌电流</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测量：将输入端</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A,B</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悬空或接高电平，调节</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使电压表读数为</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时，电流表上读数即是</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；也可通过公式 </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CC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− 0.4 )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计算</a:t>
            </a:r>
            <a:endPar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然后代入上面的公式计算扇出系数</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N</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a:t>
            </a:r>
            <a:endPar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zh-CN" altLang="en-US" sz="1600" dirty="0">
                <a:solidFill>
                  <a:srgbClr val="FF0000"/>
                </a:solidFill>
                <a:latin typeface="楷体_GB2312" pitchFamily="49" charset="-122"/>
                <a:ea typeface="楷体_GB2312" pitchFamily="49" charset="-122"/>
              </a:rPr>
              <a:t>最大灌入电流 </a:t>
            </a:r>
            <a:r>
              <a:rPr lang="en-US" altLang="zh-CN" sz="1600" i="1" dirty="0" err="1"/>
              <a:t>I</a:t>
            </a:r>
            <a:r>
              <a:rPr lang="en-US" altLang="zh-CN" sz="1600" i="1" baseline="-25000" dirty="0" err="1"/>
              <a:t>oLmax</a:t>
            </a:r>
            <a:r>
              <a:rPr lang="en-US" altLang="zh-CN" sz="1600" i="1" baseline="-25000" dirty="0"/>
              <a:t> </a:t>
            </a:r>
            <a:r>
              <a:rPr lang="en-US" altLang="zh-CN" sz="1600" i="1" baseline="-25000" dirty="0" smtClean="0"/>
              <a:t>:</a:t>
            </a:r>
            <a:r>
              <a:rPr lang="en-US" altLang="zh-CN" sz="2400"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F</a:t>
            </a:r>
            <a:r>
              <a:rPr lang="zh-CN" altLang="en-US" sz="2400"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输出低电位</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r>
              <a:rPr lang="zh-CN" altLang="en-US" dirty="0">
                <a:solidFill>
                  <a:srgbClr val="FF0000"/>
                </a:solidFill>
                <a:latin typeface="+mn-ea"/>
              </a:rPr>
              <a:t> ≤</a:t>
            </a:r>
            <a:r>
              <a:rPr lang="zh-CN" altLang="en-US" dirty="0">
                <a:solidFill>
                  <a:srgbClr val="FF0000"/>
                </a:solidFill>
              </a:rPr>
              <a:t> </a:t>
            </a:r>
            <a:r>
              <a:rPr lang="en-US" altLang="zh-CN" dirty="0">
                <a:solidFill>
                  <a:srgbClr val="FF0000"/>
                </a:solidFill>
              </a:rPr>
              <a:t>0.4V</a:t>
            </a:r>
            <a:r>
              <a:rPr lang="zh-CN" altLang="en-US" dirty="0">
                <a:solidFill>
                  <a:srgbClr val="FF0000"/>
                </a:solidFill>
              </a:rPr>
              <a:t>时低电位临点</a:t>
            </a:r>
            <a:r>
              <a:rPr lang="en-US" altLang="zh-CN" dirty="0">
                <a:solidFill>
                  <a:srgbClr val="FF0000"/>
                </a:solidFill>
              </a:rPr>
              <a:t> </a:t>
            </a:r>
            <a:r>
              <a:rPr lang="zh-CN" altLang="en-US"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endPar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A,B</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a:t>
            </a:r>
            <a:r>
              <a:rPr lang="zh-CN" altLang="en-US" b="1" baseline="-2500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高</a:t>
            </a:r>
            <a:r>
              <a:rPr lang="zh-CN" altLang="en-US" b="1" baseline="-2500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电位</a:t>
            </a:r>
            <a:endPar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pic>
        <p:nvPicPr>
          <p:cNvPr id="6174"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0750" y="2885123"/>
            <a:ext cx="30575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6" name="" r:id="rId3" imgW="2647950" imgH="2562225" progId="Paint.Picture">
                  <p:embed/>
                </p:oleObj>
              </mc:Choice>
              <mc:Fallback>
                <p:oleObj name="" r:id="rId3" imgW="2647950" imgH="2562225" progId="Paint.Picture">
                  <p:embed/>
                  <p:pic>
                    <p:nvPicPr>
                      <p:cNvPr id="0" name="图片 5"/>
                      <p:cNvPicPr/>
                      <p:nvPr/>
                    </p:nvPicPr>
                    <p:blipFill>
                      <a:blip r:embed="rId4"/>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5023</Words>
  <Application>WPS 演示</Application>
  <PresentationFormat>全屏显示(4:3)</PresentationFormat>
  <Paragraphs>512</Paragraphs>
  <Slides>40</Slides>
  <Notes>0</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17</vt:i4>
      </vt:variant>
      <vt:variant>
        <vt:lpstr>幻灯片标题</vt:lpstr>
      </vt:variant>
      <vt:variant>
        <vt:i4>40</vt:i4>
      </vt:variant>
    </vt:vector>
  </HeadingPairs>
  <TitlesOfParts>
    <vt:vector size="74" baseType="lpstr">
      <vt:lpstr>Arial</vt:lpstr>
      <vt:lpstr>宋体</vt:lpstr>
      <vt:lpstr>Wingdings</vt:lpstr>
      <vt:lpstr>黑体</vt:lpstr>
      <vt:lpstr>华文细黑</vt:lpstr>
      <vt:lpstr>微软雅黑</vt:lpstr>
      <vt:lpstr>楷体_GB2312</vt:lpstr>
      <vt:lpstr>新宋体</vt:lpstr>
      <vt:lpstr>Helvetica</vt:lpstr>
      <vt:lpstr>Times New Roman</vt:lpstr>
      <vt:lpstr>Times New Roman</vt:lpstr>
      <vt:lpstr>Calibri</vt:lpstr>
      <vt:lpstr>Arial Unicode MS</vt:lpstr>
      <vt:lpstr>Verdana</vt:lpstr>
      <vt:lpstr>自定义设计方案</vt:lpstr>
      <vt:lpstr>实验室PPT模版2013 beta1</vt:lpstr>
      <vt:lpstr>1_自定义设计方案</vt:lpstr>
      <vt:lpstr>Visio.Drawing.11</vt:lpstr>
      <vt:lpstr>Visio.Drawing.11</vt:lpstr>
      <vt:lpstr>Paint.Picture</vt:lpstr>
      <vt:lpstr>Visio.Drawing.11</vt:lpstr>
      <vt:lpstr>Visio.Drawing.11</vt:lpstr>
      <vt:lpstr>Paint.Picture</vt:lpstr>
      <vt:lpstr>Paint.Picture</vt:lpstr>
      <vt:lpstr>Paint.Picture</vt:lpstr>
      <vt:lpstr>Paint.Picture</vt:lpstr>
      <vt:lpstr>Visio.Drawing.11</vt:lpstr>
      <vt:lpstr>Paint.Picture</vt:lpstr>
      <vt:lpstr>Paint.Picture</vt:lpstr>
      <vt:lpstr>Paint.Picture</vt:lpstr>
      <vt:lpstr>Paint.Picture</vt:lpstr>
      <vt:lpstr>Paint.Picture</vt:lpstr>
      <vt:lpstr>Paint.Picture</vt:lpstr>
      <vt:lpstr>Paint.Picture</vt:lpstr>
      <vt:lpstr>数字逻辑设计实验</vt:lpstr>
      <vt:lpstr>提  纲</vt:lpstr>
      <vt:lpstr>实验目的</vt:lpstr>
      <vt:lpstr>实验设备与材料</vt:lpstr>
      <vt:lpstr>实验任务</vt:lpstr>
      <vt:lpstr>实验原理</vt:lpstr>
      <vt:lpstr>扇出系数（负载能力）No</vt:lpstr>
      <vt:lpstr>74LS00与非门扇出系数测量</vt:lpstr>
      <vt:lpstr>低电平输入电流 IiL</vt:lpstr>
      <vt:lpstr>常用逻辑电平标准</vt:lpstr>
      <vt:lpstr>输出高电平VoH</vt:lpstr>
      <vt:lpstr>输出低电平VoL</vt:lpstr>
      <vt:lpstr>电压传输特性</vt:lpstr>
      <vt:lpstr>关门电平VOFF</vt:lpstr>
      <vt:lpstr>开门电平VON</vt:lpstr>
      <vt:lpstr>噪音容限（Noise Margin）</vt:lpstr>
      <vt:lpstr>平均传输延迟时间tpd</vt:lpstr>
      <vt:lpstr>平均传输延迟时间tpd</vt:lpstr>
      <vt:lpstr>平均传输延迟时间tpd测量原理</vt:lpstr>
      <vt:lpstr>低电平输入电流 IiL</vt:lpstr>
      <vt:lpstr>低电平输入电流 IiL</vt:lpstr>
      <vt:lpstr>空载导通功耗 PON</vt:lpstr>
      <vt:lpstr>空载截止功耗POFF</vt:lpstr>
      <vt:lpstr>实验内容与测试步骤（实验内容）</vt:lpstr>
      <vt:lpstr>验证74LS00“与非”门逻辑功能</vt:lpstr>
      <vt:lpstr>74LS00测试接线图</vt:lpstr>
      <vt:lpstr>验证CD4001 “或非”门逻辑功能</vt:lpstr>
      <vt:lpstr>测量74LS00逻辑门的传输延迟时间tpd</vt:lpstr>
      <vt:lpstr>测量74LS00传输延迟接线图</vt:lpstr>
      <vt:lpstr>测量CD4001逻辑门的传输延迟时间tpd</vt:lpstr>
      <vt:lpstr>测量74LS00传输特性与开关门电平VON和VOFF</vt:lpstr>
      <vt:lpstr>测量74LS00传输特性与开关门电平VON和VOFF</vt:lpstr>
      <vt:lpstr>测量74LS00传输特性接线图</vt:lpstr>
      <vt:lpstr>实验箱面板说明-生产高低电平</vt:lpstr>
      <vt:lpstr>实验箱面板说明</vt:lpstr>
      <vt:lpstr>电路设计实验箱说明</vt:lpstr>
      <vt:lpstr>实验箱面板说明</vt:lpstr>
      <vt:lpstr>实验箱面板说明</vt:lpstr>
      <vt:lpstr>实验室规章制度</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CSTZJU</cp:lastModifiedBy>
  <cp:revision>334</cp:revision>
  <dcterms:created xsi:type="dcterms:W3CDTF">2011-08-03T07:44:00Z</dcterms:created>
  <dcterms:modified xsi:type="dcterms:W3CDTF">2021-09-12T13:08:01Z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